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83" r:id="rId5"/>
    <p:sldId id="282" r:id="rId6"/>
    <p:sldId id="281" r:id="rId7"/>
    <p:sldId id="280" r:id="rId8"/>
    <p:sldId id="279" r:id="rId9"/>
    <p:sldId id="278" r:id="rId10"/>
    <p:sldId id="277" r:id="rId11"/>
    <p:sldId id="276" r:id="rId12"/>
    <p:sldId id="275" r:id="rId13"/>
    <p:sldId id="274" r:id="rId14"/>
    <p:sldId id="273" r:id="rId15"/>
    <p:sldId id="284" r:id="rId16"/>
    <p:sldId id="287" r:id="rId17"/>
    <p:sldId id="286" r:id="rId18"/>
    <p:sldId id="285" r:id="rId19"/>
    <p:sldId id="269" r:id="rId20"/>
    <p:sldId id="272" r:id="rId21"/>
    <p:sldId id="270" r:id="rId22"/>
    <p:sldId id="267" r:id="rId23"/>
    <p:sldId id="268" r:id="rId24"/>
    <p:sldId id="264" r:id="rId25"/>
    <p:sldId id="266" r:id="rId26"/>
    <p:sldId id="265" r:id="rId27"/>
    <p:sldId id="262" r:id="rId28"/>
    <p:sldId id="263" r:id="rId29"/>
    <p:sldId id="258" r:id="rId30"/>
    <p:sldId id="261" r:id="rId31"/>
    <p:sldId id="260" r:id="rId32"/>
    <p:sldId id="259" r:id="rId33"/>
    <p:sldId id="298" r:id="rId34"/>
    <p:sldId id="291" r:id="rId35"/>
    <p:sldId id="297" r:id="rId36"/>
    <p:sldId id="296" r:id="rId37"/>
    <p:sldId id="295" r:id="rId38"/>
    <p:sldId id="294" r:id="rId39"/>
    <p:sldId id="293" r:id="rId40"/>
    <p:sldId id="292" r:id="rId41"/>
    <p:sldId id="290" r:id="rId42"/>
    <p:sldId id="289" r:id="rId43"/>
    <p:sldId id="303" r:id="rId44"/>
    <p:sldId id="302" r:id="rId45"/>
    <p:sldId id="305" r:id="rId46"/>
    <p:sldId id="306" r:id="rId47"/>
    <p:sldId id="301" r:id="rId48"/>
    <p:sldId id="300" r:id="rId49"/>
    <p:sldId id="304" r:id="rId50"/>
    <p:sldId id="299" r:id="rId51"/>
    <p:sldId id="313" r:id="rId52"/>
    <p:sldId id="312" r:id="rId53"/>
    <p:sldId id="3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2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C36A-0650-46CD-B71A-66712DC1D4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9AD54A-87DF-4D28-A3DA-0172B1733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25388-7B99-4182-B6C0-DFA7AE0AE278}"/>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ABAD14A7-BD2A-463D-AFE9-AA94B86BF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B4E34-2A30-49B4-A717-1BDBD3BF1F62}"/>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310442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03D8-8374-46E0-99E9-D51B049D73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0E76F6-28C7-406F-9765-9B37E7190B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4E730-2511-4696-B576-47ADF7797E20}"/>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13CD911E-36AD-4635-80E8-2B2B77276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AED7C-E12C-484A-AAC7-8B4CFBF25611}"/>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294253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22C194-A4F7-49A7-991C-6468C4DBDA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A8FB96-B7D4-4396-BF6E-A4A2A29445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C636D-44D9-43CE-B5DD-636A2EED159B}"/>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1D3E6213-8B03-4AD3-8055-9B04FBF1A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95968-6E6A-4408-ABEF-C104577D3968}"/>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179745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9088-5EF6-4A93-9B69-0D0348B35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0B0EDB-08A9-498A-A1DA-816D41A75B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2D42E-CDAE-4E1A-AB49-F2C55FB16FAE}"/>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CF357C15-9215-4F59-8932-FEEC4429C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B42D1-F27F-4FD9-BE98-7AE56ECC5320}"/>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3768528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2E5C7-11F3-4E09-B3EC-EDA67C6553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306F0B-48C1-4EBB-90B5-DD7D74355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BF9FB-D1AB-44E0-8BE7-81E6ABDFF673}"/>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3C8931DB-D2C3-4E7A-8E26-597ED4321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D4B6B-FD89-46BC-BC0F-7B29D7A9F021}"/>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360099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841D-9B7E-45BA-8679-BD190C7847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D760F-2505-4348-ABFE-404C628818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9D7501-9D99-46EC-8309-7AC690B856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8D9E70-DF4B-4490-884E-7FD00F26DC57}"/>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6" name="Footer Placeholder 5">
            <a:extLst>
              <a:ext uri="{FF2B5EF4-FFF2-40B4-BE49-F238E27FC236}">
                <a16:creationId xmlns:a16="http://schemas.microsoft.com/office/drawing/2014/main" id="{5AE3A76D-BD5B-4F7A-B0CF-828286F8C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8B8FF3-6813-4A7D-83B3-5A84B3A4EB59}"/>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413776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A474-561C-4183-8B5D-3D074D1834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4A932D-FD51-473C-A727-16058BAA1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E5E649-2BD9-4B59-BCAC-81F39A7E83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CB82CF-67AE-4932-A061-BCDE298A5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1814EF-99C3-47F4-A07E-E6760560D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275208-FE05-41AF-9E8C-E34E3D5A8CF9}"/>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8" name="Footer Placeholder 7">
            <a:extLst>
              <a:ext uri="{FF2B5EF4-FFF2-40B4-BE49-F238E27FC236}">
                <a16:creationId xmlns:a16="http://schemas.microsoft.com/office/drawing/2014/main" id="{653E7127-DDEB-48F5-830F-46DBF1C67F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464542-9856-45DA-A080-1475A43FEB3C}"/>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825034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CDA7-7908-4FDB-A172-8552715E24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B44BD5-406F-4F6E-9DB8-C7C8A12CD309}"/>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4" name="Footer Placeholder 3">
            <a:extLst>
              <a:ext uri="{FF2B5EF4-FFF2-40B4-BE49-F238E27FC236}">
                <a16:creationId xmlns:a16="http://schemas.microsoft.com/office/drawing/2014/main" id="{63ED2F1E-E738-4DE2-BAAC-005E9E38DD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89585-B02F-4F3E-80CA-A4E823AB56B2}"/>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1729334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58310-C9F1-4F95-81E0-EBE65DF1A5DC}"/>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3" name="Footer Placeholder 2">
            <a:extLst>
              <a:ext uri="{FF2B5EF4-FFF2-40B4-BE49-F238E27FC236}">
                <a16:creationId xmlns:a16="http://schemas.microsoft.com/office/drawing/2014/main" id="{35B1D3DD-AA8F-42EB-A482-B54FCBC8A6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E214C7-DD0F-4FBF-A5E8-E231B6098925}"/>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40213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F701-5659-41D3-9990-8F6AFD9B6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9740D5-8C82-4096-9EE5-E324017AB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3D9CD-9BA6-4987-B6B8-48618CA0D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AB485-57CA-4DEC-B8B6-F613128C2C57}"/>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6" name="Footer Placeholder 5">
            <a:extLst>
              <a:ext uri="{FF2B5EF4-FFF2-40B4-BE49-F238E27FC236}">
                <a16:creationId xmlns:a16="http://schemas.microsoft.com/office/drawing/2014/main" id="{7366060F-3B10-4EBE-BD91-110B4FA2C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054EC-BF9E-41EC-8B69-022CC6A25BF0}"/>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2342728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9121-3B55-413C-B8C2-8FA3735D6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28DD01-5739-4462-BE55-49605B5DE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114240-949F-4D05-B8C8-C60304EA5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D9290-64E4-478E-9822-3F3AF11487E4}"/>
              </a:ext>
            </a:extLst>
          </p:cNvPr>
          <p:cNvSpPr>
            <a:spLocks noGrp="1"/>
          </p:cNvSpPr>
          <p:nvPr>
            <p:ph type="dt" sz="half" idx="10"/>
          </p:nvPr>
        </p:nvSpPr>
        <p:spPr/>
        <p:txBody>
          <a:bodyPr/>
          <a:lstStyle/>
          <a:p>
            <a:fld id="{EA777EB3-43C9-4B02-B1CD-0B582466229B}" type="datetimeFigureOut">
              <a:rPr lang="en-US" smtClean="0"/>
              <a:t>7/16/2020</a:t>
            </a:fld>
            <a:endParaRPr lang="en-US"/>
          </a:p>
        </p:txBody>
      </p:sp>
      <p:sp>
        <p:nvSpPr>
          <p:cNvPr id="6" name="Footer Placeholder 5">
            <a:extLst>
              <a:ext uri="{FF2B5EF4-FFF2-40B4-BE49-F238E27FC236}">
                <a16:creationId xmlns:a16="http://schemas.microsoft.com/office/drawing/2014/main" id="{F22B0BEB-0F70-478D-9C74-75D1EB788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A5A44-6869-4EAF-9779-AF3611213E0B}"/>
              </a:ext>
            </a:extLst>
          </p:cNvPr>
          <p:cNvSpPr>
            <a:spLocks noGrp="1"/>
          </p:cNvSpPr>
          <p:nvPr>
            <p:ph type="sldNum" sz="quarter" idx="12"/>
          </p:nvPr>
        </p:nvSpPr>
        <p:spPr/>
        <p:txBody>
          <a:bodyPr/>
          <a:lstStyle/>
          <a:p>
            <a:fld id="{200CC959-D29C-4C1F-9F8C-38DE6EC8AA3B}" type="slidenum">
              <a:rPr lang="en-US" smtClean="0"/>
              <a:t>‹#›</a:t>
            </a:fld>
            <a:endParaRPr lang="en-US"/>
          </a:p>
        </p:txBody>
      </p:sp>
    </p:spTree>
    <p:extLst>
      <p:ext uri="{BB962C8B-B14F-4D97-AF65-F5344CB8AC3E}">
        <p14:creationId xmlns:p14="http://schemas.microsoft.com/office/powerpoint/2010/main" val="253191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D5328F-13EA-4D15-8CDA-EEB46DCBB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0171A4-617F-4BD7-84E0-F7C897498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0F076-446A-4C5B-809B-D6E8156D95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77EB3-43C9-4B02-B1CD-0B582466229B}" type="datetimeFigureOut">
              <a:rPr lang="en-US" smtClean="0"/>
              <a:t>7/16/2020</a:t>
            </a:fld>
            <a:endParaRPr lang="en-US"/>
          </a:p>
        </p:txBody>
      </p:sp>
      <p:sp>
        <p:nvSpPr>
          <p:cNvPr id="5" name="Footer Placeholder 4">
            <a:extLst>
              <a:ext uri="{FF2B5EF4-FFF2-40B4-BE49-F238E27FC236}">
                <a16:creationId xmlns:a16="http://schemas.microsoft.com/office/drawing/2014/main" id="{41B6B170-9272-48D5-A49B-7BB2F2DDD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273954-79D1-4E1F-AEED-D7AA97211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CC959-D29C-4C1F-9F8C-38DE6EC8AA3B}" type="slidenum">
              <a:rPr lang="en-US" smtClean="0"/>
              <a:t>‹#›</a:t>
            </a:fld>
            <a:endParaRPr lang="en-US"/>
          </a:p>
        </p:txBody>
      </p:sp>
    </p:spTree>
    <p:extLst>
      <p:ext uri="{BB962C8B-B14F-4D97-AF65-F5344CB8AC3E}">
        <p14:creationId xmlns:p14="http://schemas.microsoft.com/office/powerpoint/2010/main" val="157896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docs.aws.amazon.com/AWSToolkitEclipse/latest/GettingStartedGuide/lamb%20da.html"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docs.aws.amazon.com/AmazonS3/latest/dev/using-with-s3-actions.html"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6746F-7418-4313-98E8-695923CC35D4}"/>
              </a:ext>
            </a:extLst>
          </p:cNvPr>
          <p:cNvPicPr>
            <a:picLocks noChangeAspect="1"/>
          </p:cNvPicPr>
          <p:nvPr/>
        </p:nvPicPr>
        <p:blipFill>
          <a:blip r:embed="rId2"/>
          <a:stretch>
            <a:fillRect/>
          </a:stretch>
        </p:blipFill>
        <p:spPr>
          <a:xfrm>
            <a:off x="1904637" y="1043733"/>
            <a:ext cx="8382726" cy="4770533"/>
          </a:xfrm>
          <a:prstGeom prst="rect">
            <a:avLst/>
          </a:prstGeom>
        </p:spPr>
      </p:pic>
    </p:spTree>
    <p:extLst>
      <p:ext uri="{BB962C8B-B14F-4D97-AF65-F5344CB8AC3E}">
        <p14:creationId xmlns:p14="http://schemas.microsoft.com/office/powerpoint/2010/main" val="543852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2EF55-D75D-4114-94E7-92A0E2EB374C}"/>
              </a:ext>
            </a:extLst>
          </p:cNvPr>
          <p:cNvPicPr>
            <a:picLocks noChangeAspect="1"/>
          </p:cNvPicPr>
          <p:nvPr/>
        </p:nvPicPr>
        <p:blipFill>
          <a:blip r:embed="rId2"/>
          <a:stretch>
            <a:fillRect/>
          </a:stretch>
        </p:blipFill>
        <p:spPr>
          <a:xfrm>
            <a:off x="4612916" y="98854"/>
            <a:ext cx="5835735" cy="3330146"/>
          </a:xfrm>
          <a:prstGeom prst="rect">
            <a:avLst/>
          </a:prstGeom>
        </p:spPr>
      </p:pic>
      <p:sp>
        <p:nvSpPr>
          <p:cNvPr id="3" name="TextBox 2">
            <a:extLst>
              <a:ext uri="{FF2B5EF4-FFF2-40B4-BE49-F238E27FC236}">
                <a16:creationId xmlns:a16="http://schemas.microsoft.com/office/drawing/2014/main" id="{659AAF5C-49E8-4E99-8849-D7E60CC9604A}"/>
              </a:ext>
            </a:extLst>
          </p:cNvPr>
          <p:cNvSpPr txBox="1"/>
          <p:nvPr/>
        </p:nvSpPr>
        <p:spPr>
          <a:xfrm>
            <a:off x="85701" y="3429000"/>
            <a:ext cx="12020598" cy="3600986"/>
          </a:xfrm>
          <a:prstGeom prst="rect">
            <a:avLst/>
          </a:prstGeom>
          <a:noFill/>
        </p:spPr>
        <p:txBody>
          <a:bodyPr wrap="none" rtlCol="0">
            <a:spAutoFit/>
          </a:bodyPr>
          <a:lstStyle/>
          <a:p>
            <a:r>
              <a:rPr lang="en-US" sz="1200" dirty="0">
                <a:effectLst/>
              </a:rPr>
              <a:t>AWS Lambda is a compute service that enables you to run code without provisioning or managing servers. </a:t>
            </a:r>
          </a:p>
          <a:p>
            <a:r>
              <a:rPr lang="en-US" sz="1200" dirty="0">
                <a:effectLst/>
              </a:rPr>
              <a:t>You pay only for the compute time you consume—there is no charge when your code is not running. </a:t>
            </a:r>
          </a:p>
          <a:p>
            <a:r>
              <a:rPr lang="en-US" sz="1200" dirty="0">
                <a:effectLst/>
              </a:rPr>
              <a:t>With AWS Lambda, you can run code for virtually any type of application or backend service, all with zero administration. </a:t>
            </a:r>
          </a:p>
          <a:p>
            <a:r>
              <a:rPr lang="en-US" sz="1200" dirty="0">
                <a:effectLst/>
              </a:rPr>
              <a:t>You need only to upload your code and AWS Lambda manages everything required to run and scale your code with high availability. </a:t>
            </a:r>
          </a:p>
          <a:p>
            <a:r>
              <a:rPr lang="en-US" sz="1200" dirty="0">
                <a:effectLst/>
              </a:rPr>
              <a:t>You can set up your code to automatically trigger from other AWS services or call it directly from any web or mobile app. </a:t>
            </a:r>
          </a:p>
          <a:p>
            <a:r>
              <a:rPr lang="en-US" sz="1200" dirty="0">
                <a:effectLst/>
              </a:rPr>
              <a:t>Before using AWS Lambda, you must have an understanding of the following key Lambda concepts: </a:t>
            </a:r>
          </a:p>
          <a:p>
            <a:r>
              <a:rPr lang="en-US" sz="1200" dirty="0">
                <a:effectLst/>
              </a:rPr>
              <a:t>• Event source – what triggers the call </a:t>
            </a:r>
          </a:p>
          <a:p>
            <a:r>
              <a:rPr lang="en-US" sz="1200" dirty="0">
                <a:effectLst/>
              </a:rPr>
              <a:t>• Language choice </a:t>
            </a:r>
          </a:p>
          <a:p>
            <a:r>
              <a:rPr lang="en-US" sz="1200" dirty="0">
                <a:effectLst/>
              </a:rPr>
              <a:t>• Execution environment – permissions and resources </a:t>
            </a:r>
          </a:p>
          <a:p>
            <a:endParaRPr lang="en-US" sz="1200" dirty="0"/>
          </a:p>
          <a:p>
            <a:r>
              <a:rPr lang="en-US" sz="1200" dirty="0">
                <a:effectLst/>
              </a:rPr>
              <a:t>The code you run on AWS Lambda is uploaded as a “Lambda function”.</a:t>
            </a:r>
          </a:p>
          <a:p>
            <a:r>
              <a:rPr lang="en-US" sz="1200" dirty="0">
                <a:effectLst/>
              </a:rPr>
              <a:t> Each function has associated configuration information, such as its name, description, entry point, and resource requirements. </a:t>
            </a:r>
          </a:p>
          <a:p>
            <a:r>
              <a:rPr lang="en-US" sz="1200" dirty="0">
                <a:effectLst/>
              </a:rPr>
              <a:t>The code must be written in a “stateless” style i.e. it should assume that there is no affinity to the underlying compute infrastructure.</a:t>
            </a:r>
          </a:p>
          <a:p>
            <a:endParaRPr lang="en-US" sz="1200" dirty="0"/>
          </a:p>
          <a:p>
            <a:r>
              <a:rPr lang="en-US" sz="1200" dirty="0">
                <a:effectLst/>
              </a:rPr>
              <a:t>Local file system access, child processes, and similar artifacts may not extend beyond the lifetime of the request, and any persistent state should be stored in Amazon S3, Amazon DynamoDB,</a:t>
            </a:r>
          </a:p>
          <a:p>
            <a:r>
              <a:rPr lang="en-US" sz="1200" dirty="0"/>
              <a:t>  </a:t>
            </a:r>
            <a:r>
              <a:rPr lang="en-US" sz="1200" dirty="0">
                <a:effectLst/>
              </a:rPr>
              <a:t> or another Internet-available storage service. Lambda functions can include libraries, even native ones.</a:t>
            </a:r>
          </a:p>
          <a:p>
            <a:endParaRPr lang="en-US" sz="1200" dirty="0"/>
          </a:p>
          <a:p>
            <a:r>
              <a:rPr lang="en-US" sz="1200" dirty="0">
                <a:effectLst/>
              </a:rPr>
              <a:t> For more information, see https://aws.amazon.com/lambda/.</a:t>
            </a:r>
          </a:p>
          <a:p>
            <a:endParaRPr lang="en-US" sz="1200" dirty="0">
              <a:effectLst/>
            </a:endParaRPr>
          </a:p>
        </p:txBody>
      </p:sp>
    </p:spTree>
    <p:extLst>
      <p:ext uri="{BB962C8B-B14F-4D97-AF65-F5344CB8AC3E}">
        <p14:creationId xmlns:p14="http://schemas.microsoft.com/office/powerpoint/2010/main" val="70009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DB65E3-2C14-40EF-9939-B8F6F5DE2A90}"/>
              </a:ext>
            </a:extLst>
          </p:cNvPr>
          <p:cNvPicPr>
            <a:picLocks noChangeAspect="1"/>
          </p:cNvPicPr>
          <p:nvPr/>
        </p:nvPicPr>
        <p:blipFill>
          <a:blip r:embed="rId2"/>
          <a:stretch>
            <a:fillRect/>
          </a:stretch>
        </p:blipFill>
        <p:spPr>
          <a:xfrm>
            <a:off x="2316480" y="0"/>
            <a:ext cx="7959452" cy="4527528"/>
          </a:xfrm>
          <a:prstGeom prst="rect">
            <a:avLst/>
          </a:prstGeom>
        </p:spPr>
      </p:pic>
      <p:sp>
        <p:nvSpPr>
          <p:cNvPr id="3" name="TextBox 2">
            <a:extLst>
              <a:ext uri="{FF2B5EF4-FFF2-40B4-BE49-F238E27FC236}">
                <a16:creationId xmlns:a16="http://schemas.microsoft.com/office/drawing/2014/main" id="{65052745-F08D-4DBE-886B-EDF325BF40D0}"/>
              </a:ext>
            </a:extLst>
          </p:cNvPr>
          <p:cNvSpPr txBox="1"/>
          <p:nvPr/>
        </p:nvSpPr>
        <p:spPr>
          <a:xfrm>
            <a:off x="142240" y="4529768"/>
            <a:ext cx="11529246" cy="2308324"/>
          </a:xfrm>
          <a:prstGeom prst="rect">
            <a:avLst/>
          </a:prstGeom>
          <a:noFill/>
        </p:spPr>
        <p:txBody>
          <a:bodyPr wrap="none" rtlCol="0">
            <a:spAutoFit/>
          </a:bodyPr>
          <a:lstStyle/>
          <a:p>
            <a:r>
              <a:rPr lang="en-US" sz="1200" dirty="0">
                <a:effectLst/>
              </a:rPr>
              <a:t>Simple problems deserve simple solutions. Using AWS Lambda, you can ensure that your simple problem is afforded the simple solution it deserves. </a:t>
            </a:r>
          </a:p>
          <a:p>
            <a:r>
              <a:rPr lang="en-US" sz="1200" dirty="0">
                <a:effectLst/>
              </a:rPr>
              <a:t>AWS Lambda is easy to author, deploy, manage, maintain, scale, pay for, and monitor. It frees you, as a developer, to ensure that your solutions are robust and efficient </a:t>
            </a:r>
          </a:p>
          <a:p>
            <a:r>
              <a:rPr lang="en-US" sz="1200" dirty="0">
                <a:effectLst/>
              </a:rPr>
              <a:t>without having to manage and maintain the associated infrastructure. </a:t>
            </a:r>
          </a:p>
          <a:p>
            <a:endParaRPr lang="en-US" sz="1200" dirty="0"/>
          </a:p>
          <a:p>
            <a:r>
              <a:rPr lang="en-US" sz="1200" dirty="0">
                <a:effectLst/>
              </a:rPr>
              <a:t>You can implement an AWS Lambda runtime in any programming language. </a:t>
            </a:r>
          </a:p>
          <a:p>
            <a:r>
              <a:rPr lang="en-US" sz="1200" dirty="0">
                <a:effectLst/>
              </a:rPr>
              <a:t>A runtime is a program that runs a Lambda function's handler method when the function is invoked. </a:t>
            </a:r>
          </a:p>
          <a:p>
            <a:r>
              <a:rPr lang="en-US" sz="1200" dirty="0">
                <a:effectLst/>
              </a:rPr>
              <a:t>You can include a runtime in your function's deployment package as an executable file named bootstrap. </a:t>
            </a:r>
          </a:p>
          <a:p>
            <a:endParaRPr lang="en-US" sz="1200" dirty="0">
              <a:effectLst/>
            </a:endParaRPr>
          </a:p>
          <a:p>
            <a:r>
              <a:rPr lang="en-US" sz="1200" dirty="0">
                <a:effectLst/>
              </a:rPr>
              <a:t>A runtime is responsible for running the function's setup code, reading the handler name from an environment variable, and reading invocation events from the Lambda runtime API. </a:t>
            </a:r>
          </a:p>
          <a:p>
            <a:r>
              <a:rPr lang="en-US" sz="1200" dirty="0">
                <a:effectLst/>
              </a:rPr>
              <a:t>The runtime passes the event data to the function handler, and posts the response from the handler back to Lambda. </a:t>
            </a:r>
          </a:p>
          <a:p>
            <a:r>
              <a:rPr lang="en-US" sz="1200" dirty="0">
                <a:effectLst/>
              </a:rPr>
              <a:t>Your custom runtime runs in the standard Lambda execution environment. It can be a shell script, a script in a language that's included in Amazon Linux, </a:t>
            </a:r>
          </a:p>
          <a:p>
            <a:r>
              <a:rPr lang="en-US" sz="1200" dirty="0"/>
              <a:t>  </a:t>
            </a:r>
            <a:r>
              <a:rPr lang="en-US" sz="1200" dirty="0">
                <a:effectLst/>
              </a:rPr>
              <a:t>or a binary executable file that's compiled in Amazon Linux</a:t>
            </a:r>
          </a:p>
        </p:txBody>
      </p:sp>
    </p:spTree>
    <p:extLst>
      <p:ext uri="{BB962C8B-B14F-4D97-AF65-F5344CB8AC3E}">
        <p14:creationId xmlns:p14="http://schemas.microsoft.com/office/powerpoint/2010/main" val="284990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A7FFB7-211B-4DFF-B9C0-C1DA510CC7FE}"/>
              </a:ext>
            </a:extLst>
          </p:cNvPr>
          <p:cNvPicPr>
            <a:picLocks noChangeAspect="1"/>
          </p:cNvPicPr>
          <p:nvPr/>
        </p:nvPicPr>
        <p:blipFill>
          <a:blip r:embed="rId2"/>
          <a:stretch>
            <a:fillRect/>
          </a:stretch>
        </p:blipFill>
        <p:spPr>
          <a:xfrm>
            <a:off x="2114189" y="0"/>
            <a:ext cx="8329382" cy="4724809"/>
          </a:xfrm>
          <a:prstGeom prst="rect">
            <a:avLst/>
          </a:prstGeom>
        </p:spPr>
      </p:pic>
    </p:spTree>
    <p:extLst>
      <p:ext uri="{BB962C8B-B14F-4D97-AF65-F5344CB8AC3E}">
        <p14:creationId xmlns:p14="http://schemas.microsoft.com/office/powerpoint/2010/main" val="61182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B0908-D03F-4F77-91CA-AC9B6F1CC6D1}"/>
              </a:ext>
            </a:extLst>
          </p:cNvPr>
          <p:cNvPicPr>
            <a:picLocks noChangeAspect="1"/>
          </p:cNvPicPr>
          <p:nvPr/>
        </p:nvPicPr>
        <p:blipFill>
          <a:blip r:embed="rId2"/>
          <a:stretch>
            <a:fillRect/>
          </a:stretch>
        </p:blipFill>
        <p:spPr>
          <a:xfrm>
            <a:off x="1874154" y="590304"/>
            <a:ext cx="8443692" cy="5677392"/>
          </a:xfrm>
          <a:prstGeom prst="rect">
            <a:avLst/>
          </a:prstGeom>
        </p:spPr>
      </p:pic>
    </p:spTree>
    <p:extLst>
      <p:ext uri="{BB962C8B-B14F-4D97-AF65-F5344CB8AC3E}">
        <p14:creationId xmlns:p14="http://schemas.microsoft.com/office/powerpoint/2010/main" val="261151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264586-EB32-4B65-83D3-D046AC9F8CF2}"/>
              </a:ext>
            </a:extLst>
          </p:cNvPr>
          <p:cNvPicPr>
            <a:picLocks noChangeAspect="1"/>
          </p:cNvPicPr>
          <p:nvPr/>
        </p:nvPicPr>
        <p:blipFill>
          <a:blip r:embed="rId2"/>
          <a:stretch>
            <a:fillRect/>
          </a:stretch>
        </p:blipFill>
        <p:spPr>
          <a:xfrm>
            <a:off x="4179404" y="3055587"/>
            <a:ext cx="3833192" cy="746825"/>
          </a:xfrm>
          <a:prstGeom prst="rect">
            <a:avLst/>
          </a:prstGeom>
        </p:spPr>
      </p:pic>
    </p:spTree>
    <p:extLst>
      <p:ext uri="{BB962C8B-B14F-4D97-AF65-F5344CB8AC3E}">
        <p14:creationId xmlns:p14="http://schemas.microsoft.com/office/powerpoint/2010/main" val="3842402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1B132-FF6B-430B-8E64-2C2C78A1CA98}"/>
              </a:ext>
            </a:extLst>
          </p:cNvPr>
          <p:cNvPicPr>
            <a:picLocks noChangeAspect="1"/>
          </p:cNvPicPr>
          <p:nvPr/>
        </p:nvPicPr>
        <p:blipFill>
          <a:blip r:embed="rId2"/>
          <a:stretch>
            <a:fillRect/>
          </a:stretch>
        </p:blipFill>
        <p:spPr>
          <a:xfrm>
            <a:off x="1908447" y="0"/>
            <a:ext cx="8375106" cy="4717189"/>
          </a:xfrm>
          <a:prstGeom prst="rect">
            <a:avLst/>
          </a:prstGeom>
        </p:spPr>
      </p:pic>
    </p:spTree>
    <p:extLst>
      <p:ext uri="{BB962C8B-B14F-4D97-AF65-F5344CB8AC3E}">
        <p14:creationId xmlns:p14="http://schemas.microsoft.com/office/powerpoint/2010/main" val="199540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7EA13-3BFE-47B2-8F2F-7D6E47B1DFD0}"/>
              </a:ext>
            </a:extLst>
          </p:cNvPr>
          <p:cNvSpPr txBox="1"/>
          <p:nvPr/>
        </p:nvSpPr>
        <p:spPr>
          <a:xfrm>
            <a:off x="284480" y="274320"/>
            <a:ext cx="11433258" cy="4339650"/>
          </a:xfrm>
          <a:prstGeom prst="rect">
            <a:avLst/>
          </a:prstGeom>
          <a:noFill/>
        </p:spPr>
        <p:txBody>
          <a:bodyPr wrap="none" rtlCol="0">
            <a:spAutoFit/>
          </a:bodyPr>
          <a:lstStyle/>
          <a:p>
            <a:r>
              <a:rPr lang="en-US" sz="1200" b="1" dirty="0">
                <a:effectLst/>
              </a:rPr>
              <a:t>Handler</a:t>
            </a:r>
            <a:r>
              <a:rPr lang="en-US" sz="1200" dirty="0">
                <a:effectLst/>
              </a:rPr>
              <a:t> </a:t>
            </a:r>
          </a:p>
          <a:p>
            <a:r>
              <a:rPr lang="en-US" sz="1200" dirty="0">
                <a:effectLst/>
              </a:rPr>
              <a:t>When a Lambda function is invoked, code execution begins at what is called the handler. </a:t>
            </a:r>
          </a:p>
          <a:p>
            <a:r>
              <a:rPr lang="en-US" sz="1200" dirty="0">
                <a:effectLst/>
              </a:rPr>
              <a:t>The handler is a specific code method (Java, C#) or function (Node.js, Python) that you’ve created and included in your package.</a:t>
            </a:r>
          </a:p>
          <a:p>
            <a:r>
              <a:rPr lang="en-US" sz="1200" dirty="0">
                <a:effectLst/>
              </a:rPr>
              <a:t> You specify the handler when creating a Lambda function. </a:t>
            </a:r>
          </a:p>
          <a:p>
            <a:r>
              <a:rPr lang="en-US" sz="1200" dirty="0">
                <a:effectLst/>
              </a:rPr>
              <a:t>Each language supported by Lambda has its own requirements for how a function handler can be defined and referenced within the package. </a:t>
            </a:r>
          </a:p>
          <a:p>
            <a:endParaRPr lang="en-US" sz="1200" dirty="0">
              <a:effectLst/>
            </a:endParaRPr>
          </a:p>
          <a:p>
            <a:r>
              <a:rPr lang="en-US" sz="1200" b="1" dirty="0">
                <a:effectLst/>
              </a:rPr>
              <a:t>Event object</a:t>
            </a:r>
          </a:p>
          <a:p>
            <a:r>
              <a:rPr lang="en-US" sz="1200" dirty="0">
                <a:effectLst/>
              </a:rPr>
              <a:t>When your Lambda function is invoked in one of the supported languages, one of the parameters provided to your handler function is an event object. </a:t>
            </a:r>
          </a:p>
          <a:p>
            <a:r>
              <a:rPr lang="en-US" sz="1200" dirty="0">
                <a:effectLst/>
              </a:rPr>
              <a:t>The event differs in structure and contents, depending on which event source created it. </a:t>
            </a:r>
          </a:p>
          <a:p>
            <a:r>
              <a:rPr lang="en-US" sz="1200" dirty="0">
                <a:effectLst/>
              </a:rPr>
              <a:t>The contents of the event parameter include all of the data and metadata your Lambda function needs to drive its logic. </a:t>
            </a:r>
          </a:p>
          <a:p>
            <a:r>
              <a:rPr lang="en-US" sz="1200" dirty="0">
                <a:effectLst/>
              </a:rPr>
              <a:t>For example, an event created by API Gateway will contain details related to the HTTPS request that was made by the API client (for example, path, query string, request body), </a:t>
            </a:r>
          </a:p>
          <a:p>
            <a:r>
              <a:rPr lang="en-US" sz="1200" dirty="0">
                <a:effectLst/>
              </a:rPr>
              <a:t>whereas an event created by Amazon S3 when a new object is created includes details about the bucket and the new object. </a:t>
            </a:r>
          </a:p>
          <a:p>
            <a:endParaRPr lang="en-US" sz="1200" dirty="0"/>
          </a:p>
          <a:p>
            <a:r>
              <a:rPr lang="en-US" sz="1200" b="1" dirty="0">
                <a:effectLst/>
              </a:rPr>
              <a:t>Context object</a:t>
            </a:r>
          </a:p>
          <a:p>
            <a:r>
              <a:rPr lang="en-US" sz="1200" dirty="0">
                <a:effectLst/>
              </a:rPr>
              <a:t>Your Lambda function is also provided with a context object. </a:t>
            </a:r>
          </a:p>
          <a:p>
            <a:r>
              <a:rPr lang="en-US" sz="1200" dirty="0">
                <a:effectLst/>
              </a:rPr>
              <a:t>The context object allows your function code to interact with the Lambda execution environment. </a:t>
            </a:r>
          </a:p>
          <a:p>
            <a:r>
              <a:rPr lang="en-US" sz="1200" dirty="0">
                <a:effectLst/>
              </a:rPr>
              <a:t>The contents and structure of the context object vary, based on the language runtime your Lambda function is using, but at minimum it will contain: </a:t>
            </a:r>
          </a:p>
          <a:p>
            <a:r>
              <a:rPr lang="en-US" sz="1200" dirty="0">
                <a:effectLst/>
              </a:rPr>
              <a:t>• AWS </a:t>
            </a:r>
            <a:r>
              <a:rPr lang="en-US" sz="1200" dirty="0" err="1">
                <a:effectLst/>
              </a:rPr>
              <a:t>RequestId</a:t>
            </a:r>
            <a:r>
              <a:rPr lang="en-US" sz="1200" dirty="0">
                <a:effectLst/>
              </a:rPr>
              <a:t> – Used to track specific invocations of a Lambda function (important for error reporting or when contacting AWS Support). </a:t>
            </a:r>
          </a:p>
          <a:p>
            <a:r>
              <a:rPr lang="en-US" sz="1200" dirty="0">
                <a:effectLst/>
              </a:rPr>
              <a:t>• Remaining time – The amount of time in milliseconds that remain before your function timeout occurs (Lambda functions can run a maximum of 300 seconds as of this publishing,</a:t>
            </a:r>
          </a:p>
          <a:p>
            <a:r>
              <a:rPr lang="en-US" sz="1200" dirty="0"/>
              <a:t>    </a:t>
            </a:r>
            <a:r>
              <a:rPr lang="en-US" sz="1200" dirty="0">
                <a:effectLst/>
              </a:rPr>
              <a:t> but you can configure a shorter timeout). </a:t>
            </a:r>
          </a:p>
          <a:p>
            <a:r>
              <a:rPr lang="en-US" sz="1200" dirty="0">
                <a:effectLst/>
              </a:rPr>
              <a:t>• Logging – Each language runtime provides the ability to stream log statements to Amazon CloudWatch Logs. </a:t>
            </a:r>
          </a:p>
          <a:p>
            <a:r>
              <a:rPr lang="en-US" sz="1200" dirty="0">
                <a:effectLst/>
              </a:rPr>
              <a:t>The context object contains information about which CloudWatch Logs stream your log statements will be sent to.</a:t>
            </a:r>
          </a:p>
          <a:p>
            <a:endParaRPr lang="en-US" sz="1200" b="1" dirty="0">
              <a:effectLst/>
            </a:endParaRPr>
          </a:p>
        </p:txBody>
      </p:sp>
    </p:spTree>
    <p:extLst>
      <p:ext uri="{BB962C8B-B14F-4D97-AF65-F5344CB8AC3E}">
        <p14:creationId xmlns:p14="http://schemas.microsoft.com/office/powerpoint/2010/main" val="2405597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BE1B9D-880A-49F0-BFE6-1AF56D68881A}"/>
              </a:ext>
            </a:extLst>
          </p:cNvPr>
          <p:cNvPicPr>
            <a:picLocks noChangeAspect="1"/>
          </p:cNvPicPr>
          <p:nvPr/>
        </p:nvPicPr>
        <p:blipFill>
          <a:blip r:embed="rId2"/>
          <a:stretch>
            <a:fillRect/>
          </a:stretch>
        </p:blipFill>
        <p:spPr>
          <a:xfrm>
            <a:off x="1842408" y="304380"/>
            <a:ext cx="8344623" cy="4846740"/>
          </a:xfrm>
          <a:prstGeom prst="rect">
            <a:avLst/>
          </a:prstGeom>
        </p:spPr>
      </p:pic>
      <p:sp>
        <p:nvSpPr>
          <p:cNvPr id="3" name="TextBox 2">
            <a:extLst>
              <a:ext uri="{FF2B5EF4-FFF2-40B4-BE49-F238E27FC236}">
                <a16:creationId xmlns:a16="http://schemas.microsoft.com/office/drawing/2014/main" id="{3531BCF7-361D-46D9-96FA-067436F4C074}"/>
              </a:ext>
            </a:extLst>
          </p:cNvPr>
          <p:cNvSpPr txBox="1"/>
          <p:nvPr/>
        </p:nvSpPr>
        <p:spPr>
          <a:xfrm>
            <a:off x="264160" y="5222240"/>
            <a:ext cx="9263498" cy="1107996"/>
          </a:xfrm>
          <a:prstGeom prst="rect">
            <a:avLst/>
          </a:prstGeom>
          <a:noFill/>
        </p:spPr>
        <p:txBody>
          <a:bodyPr wrap="none" rtlCol="0">
            <a:spAutoFit/>
          </a:bodyPr>
          <a:lstStyle/>
          <a:p>
            <a:r>
              <a:rPr lang="en-US" sz="1200" dirty="0">
                <a:effectLst/>
              </a:rPr>
              <a:t>Handler is a function that calls to start your AWS Lambda function. AWS Lambda passes any event data to handler function as the first parameter. </a:t>
            </a:r>
          </a:p>
          <a:p>
            <a:r>
              <a:rPr lang="en-US" sz="1200" dirty="0">
                <a:effectLst/>
              </a:rPr>
              <a:t>Your handler should process the event data and may invoke any other functions or methods in your code. </a:t>
            </a:r>
          </a:p>
          <a:p>
            <a:endParaRPr lang="en-US" sz="1200" dirty="0"/>
          </a:p>
          <a:p>
            <a:r>
              <a:rPr lang="en-US" sz="1200" dirty="0">
                <a:effectLst/>
              </a:rPr>
              <a:t>This example has one function called </a:t>
            </a:r>
            <a:r>
              <a:rPr lang="en-US" sz="1200" dirty="0" err="1">
                <a:effectLst/>
              </a:rPr>
              <a:t>my_handler</a:t>
            </a:r>
            <a:r>
              <a:rPr lang="en-US" sz="1200" dirty="0">
                <a:effectLst/>
              </a:rPr>
              <a:t>. The function returns a message containing data from the event it received as input.</a:t>
            </a:r>
          </a:p>
          <a:p>
            <a:endParaRPr lang="en-US" dirty="0"/>
          </a:p>
        </p:txBody>
      </p:sp>
    </p:spTree>
    <p:extLst>
      <p:ext uri="{BB962C8B-B14F-4D97-AF65-F5344CB8AC3E}">
        <p14:creationId xmlns:p14="http://schemas.microsoft.com/office/powerpoint/2010/main" val="401073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B9E732-2987-4242-81C6-F26C8067A0E8}"/>
              </a:ext>
            </a:extLst>
          </p:cNvPr>
          <p:cNvPicPr>
            <a:picLocks noChangeAspect="1"/>
          </p:cNvPicPr>
          <p:nvPr/>
        </p:nvPicPr>
        <p:blipFill>
          <a:blip r:embed="rId2"/>
          <a:stretch>
            <a:fillRect/>
          </a:stretch>
        </p:blipFill>
        <p:spPr>
          <a:xfrm>
            <a:off x="1916068" y="360474"/>
            <a:ext cx="8359864" cy="4755292"/>
          </a:xfrm>
          <a:prstGeom prst="rect">
            <a:avLst/>
          </a:prstGeom>
        </p:spPr>
      </p:pic>
      <p:sp>
        <p:nvSpPr>
          <p:cNvPr id="3" name="TextBox 2">
            <a:extLst>
              <a:ext uri="{FF2B5EF4-FFF2-40B4-BE49-F238E27FC236}">
                <a16:creationId xmlns:a16="http://schemas.microsoft.com/office/drawing/2014/main" id="{E248C28D-9109-4422-B222-8B0469576C02}"/>
              </a:ext>
            </a:extLst>
          </p:cNvPr>
          <p:cNvSpPr txBox="1"/>
          <p:nvPr/>
        </p:nvSpPr>
        <p:spPr>
          <a:xfrm>
            <a:off x="294640" y="5334000"/>
            <a:ext cx="10776796" cy="1015663"/>
          </a:xfrm>
          <a:prstGeom prst="rect">
            <a:avLst/>
          </a:prstGeom>
          <a:noFill/>
        </p:spPr>
        <p:txBody>
          <a:bodyPr wrap="none" rtlCol="0">
            <a:spAutoFit/>
          </a:bodyPr>
          <a:lstStyle/>
          <a:p>
            <a:r>
              <a:rPr lang="en-US" sz="1200" dirty="0">
                <a:effectLst/>
              </a:rPr>
              <a:t>In this example input is of type Integer and output is of type String. </a:t>
            </a:r>
          </a:p>
          <a:p>
            <a:r>
              <a:rPr lang="en-US" sz="1200" dirty="0">
                <a:effectLst/>
              </a:rPr>
              <a:t>If you package this code and dependencies, and create your Lambda function, you specify </a:t>
            </a:r>
            <a:r>
              <a:rPr lang="en-US" sz="1200" dirty="0" err="1">
                <a:effectLst/>
              </a:rPr>
              <a:t>example.Hello</a:t>
            </a:r>
            <a:r>
              <a:rPr lang="en-US" sz="1200" dirty="0">
                <a:effectLst/>
              </a:rPr>
              <a:t>::</a:t>
            </a:r>
            <a:r>
              <a:rPr lang="en-US" sz="1200" dirty="0" err="1">
                <a:effectLst/>
              </a:rPr>
              <a:t>myHandler</a:t>
            </a:r>
            <a:r>
              <a:rPr lang="en-US" sz="1200" dirty="0">
                <a:effectLst/>
              </a:rPr>
              <a:t> (</a:t>
            </a:r>
            <a:r>
              <a:rPr lang="en-US" sz="1200" dirty="0" err="1">
                <a:effectLst/>
              </a:rPr>
              <a:t>package.class</a:t>
            </a:r>
            <a:r>
              <a:rPr lang="en-US" sz="1200" dirty="0">
                <a:effectLst/>
              </a:rPr>
              <a:t>::method-reference) as the handler. </a:t>
            </a:r>
          </a:p>
          <a:p>
            <a:endParaRPr lang="en-US" sz="1200" dirty="0"/>
          </a:p>
          <a:p>
            <a:r>
              <a:rPr lang="en-US" sz="1200" dirty="0">
                <a:effectLst/>
              </a:rPr>
              <a:t>In the example Java code, the first handler parameter is the input to the handler (</a:t>
            </a:r>
            <a:r>
              <a:rPr lang="en-US" sz="1200" dirty="0" err="1">
                <a:effectLst/>
              </a:rPr>
              <a:t>myHandler</a:t>
            </a:r>
            <a:r>
              <a:rPr lang="en-US" sz="1200" dirty="0">
                <a:effectLst/>
              </a:rPr>
              <a:t>), which can be event data (published by an event source such as Amazon S3) </a:t>
            </a:r>
          </a:p>
          <a:p>
            <a:r>
              <a:rPr lang="en-US" sz="1200" dirty="0"/>
              <a:t>  </a:t>
            </a:r>
            <a:r>
              <a:rPr lang="en-US" sz="1200" dirty="0">
                <a:effectLst/>
              </a:rPr>
              <a:t>or custom input you provide such as an Integer object (as in this example) or any custom data object</a:t>
            </a:r>
          </a:p>
        </p:txBody>
      </p:sp>
    </p:spTree>
    <p:extLst>
      <p:ext uri="{BB962C8B-B14F-4D97-AF65-F5344CB8AC3E}">
        <p14:creationId xmlns:p14="http://schemas.microsoft.com/office/powerpoint/2010/main" val="1412702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46BEB-FA62-4EEF-9FB3-A96CD3331C36}"/>
              </a:ext>
            </a:extLst>
          </p:cNvPr>
          <p:cNvPicPr>
            <a:picLocks noChangeAspect="1"/>
          </p:cNvPicPr>
          <p:nvPr/>
        </p:nvPicPr>
        <p:blipFill>
          <a:blip r:embed="rId2"/>
          <a:stretch>
            <a:fillRect/>
          </a:stretch>
        </p:blipFill>
        <p:spPr>
          <a:xfrm>
            <a:off x="2045606" y="304592"/>
            <a:ext cx="8405588" cy="4785775"/>
          </a:xfrm>
          <a:prstGeom prst="rect">
            <a:avLst/>
          </a:prstGeom>
        </p:spPr>
      </p:pic>
      <p:sp>
        <p:nvSpPr>
          <p:cNvPr id="3" name="TextBox 2">
            <a:extLst>
              <a:ext uri="{FF2B5EF4-FFF2-40B4-BE49-F238E27FC236}">
                <a16:creationId xmlns:a16="http://schemas.microsoft.com/office/drawing/2014/main" id="{589FF65D-0666-4A5F-8FAA-146009D7E2D5}"/>
              </a:ext>
            </a:extLst>
          </p:cNvPr>
          <p:cNvSpPr txBox="1"/>
          <p:nvPr/>
        </p:nvSpPr>
        <p:spPr>
          <a:xfrm>
            <a:off x="0" y="5171440"/>
            <a:ext cx="10685105" cy="1384995"/>
          </a:xfrm>
          <a:prstGeom prst="rect">
            <a:avLst/>
          </a:prstGeom>
          <a:noFill/>
        </p:spPr>
        <p:txBody>
          <a:bodyPr wrap="none" rtlCol="0">
            <a:spAutoFit/>
          </a:bodyPr>
          <a:lstStyle/>
          <a:p>
            <a:r>
              <a:rPr lang="en-US" sz="1200" dirty="0">
                <a:effectLst/>
              </a:rPr>
              <a:t>When you create a Lambda function, you specify a handler that AWS Lambda can invoke when the service executes the function on your behalf. </a:t>
            </a:r>
          </a:p>
          <a:p>
            <a:r>
              <a:rPr lang="en-US" sz="1200" dirty="0">
                <a:effectLst/>
              </a:rPr>
              <a:t>You define a Lambda function handler as an instance or static method in a class. </a:t>
            </a:r>
          </a:p>
          <a:p>
            <a:r>
              <a:rPr lang="en-US" sz="1200" dirty="0">
                <a:effectLst/>
              </a:rPr>
              <a:t>If you want access to the Lambda context object, it is available by defining a method parameter of type </a:t>
            </a:r>
            <a:r>
              <a:rPr lang="en-US" sz="1200" dirty="0" err="1">
                <a:effectLst/>
              </a:rPr>
              <a:t>ILambdaContext</a:t>
            </a:r>
            <a:r>
              <a:rPr lang="en-US" sz="1200" dirty="0">
                <a:effectLst/>
              </a:rPr>
              <a:t>, an interface you can use to access information</a:t>
            </a:r>
          </a:p>
          <a:p>
            <a:r>
              <a:rPr lang="en-US" sz="1200" dirty="0"/>
              <a:t>  </a:t>
            </a:r>
            <a:r>
              <a:rPr lang="en-US" sz="1200" dirty="0">
                <a:effectLst/>
              </a:rPr>
              <a:t> about the current execution, such as the name of the current function, the memory limit, execution time remaining, and logging. </a:t>
            </a:r>
          </a:p>
          <a:p>
            <a:endParaRPr lang="en-US" sz="1200" dirty="0"/>
          </a:p>
          <a:p>
            <a:r>
              <a:rPr lang="en-US" sz="1200" dirty="0">
                <a:effectLst/>
              </a:rPr>
              <a:t>In the example C# code, the first handler parameter is the input to the handler (</a:t>
            </a:r>
            <a:r>
              <a:rPr lang="en-US" sz="1200" dirty="0" err="1">
                <a:effectLst/>
              </a:rPr>
              <a:t>MyHandler</a:t>
            </a:r>
            <a:r>
              <a:rPr lang="en-US" sz="1200" dirty="0">
                <a:effectLst/>
              </a:rPr>
              <a:t>), which can be event data (published by an event source such as Amazon S3) </a:t>
            </a:r>
          </a:p>
          <a:p>
            <a:r>
              <a:rPr lang="en-US" sz="1200" dirty="0"/>
              <a:t>  </a:t>
            </a:r>
            <a:r>
              <a:rPr lang="en-US" sz="1200" dirty="0">
                <a:effectLst/>
              </a:rPr>
              <a:t>or custom input you provide such as a Stream (as in this example) or any custom data object. The output is of type Stream.</a:t>
            </a:r>
          </a:p>
        </p:txBody>
      </p:sp>
    </p:spTree>
    <p:extLst>
      <p:ext uri="{BB962C8B-B14F-4D97-AF65-F5344CB8AC3E}">
        <p14:creationId xmlns:p14="http://schemas.microsoft.com/office/powerpoint/2010/main" val="164410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60EFEE-6573-4676-93D8-D899E4DABC61}"/>
              </a:ext>
            </a:extLst>
          </p:cNvPr>
          <p:cNvPicPr>
            <a:picLocks noChangeAspect="1"/>
          </p:cNvPicPr>
          <p:nvPr/>
        </p:nvPicPr>
        <p:blipFill>
          <a:blip r:embed="rId2"/>
          <a:stretch>
            <a:fillRect/>
          </a:stretch>
        </p:blipFill>
        <p:spPr>
          <a:xfrm>
            <a:off x="1870344" y="1055164"/>
            <a:ext cx="8451312" cy="4747671"/>
          </a:xfrm>
          <a:prstGeom prst="rect">
            <a:avLst/>
          </a:prstGeom>
        </p:spPr>
      </p:pic>
    </p:spTree>
    <p:extLst>
      <p:ext uri="{BB962C8B-B14F-4D97-AF65-F5344CB8AC3E}">
        <p14:creationId xmlns:p14="http://schemas.microsoft.com/office/powerpoint/2010/main" val="247581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65FA0-C6A0-4FCF-8D5E-4D7695050D31}"/>
              </a:ext>
            </a:extLst>
          </p:cNvPr>
          <p:cNvPicPr>
            <a:picLocks noChangeAspect="1"/>
          </p:cNvPicPr>
          <p:nvPr/>
        </p:nvPicPr>
        <p:blipFill>
          <a:blip r:embed="rId2"/>
          <a:stretch>
            <a:fillRect/>
          </a:stretch>
        </p:blipFill>
        <p:spPr>
          <a:xfrm>
            <a:off x="3291597" y="2705037"/>
            <a:ext cx="5608806" cy="1447925"/>
          </a:xfrm>
          <a:prstGeom prst="rect">
            <a:avLst/>
          </a:prstGeom>
        </p:spPr>
      </p:pic>
    </p:spTree>
    <p:extLst>
      <p:ext uri="{BB962C8B-B14F-4D97-AF65-F5344CB8AC3E}">
        <p14:creationId xmlns:p14="http://schemas.microsoft.com/office/powerpoint/2010/main" val="370399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87A53E-95FE-4D79-91F8-458C384E71F6}"/>
              </a:ext>
            </a:extLst>
          </p:cNvPr>
          <p:cNvPicPr>
            <a:picLocks noChangeAspect="1"/>
          </p:cNvPicPr>
          <p:nvPr/>
        </p:nvPicPr>
        <p:blipFill>
          <a:blip r:embed="rId2"/>
          <a:stretch>
            <a:fillRect/>
          </a:stretch>
        </p:blipFill>
        <p:spPr>
          <a:xfrm>
            <a:off x="2753360" y="90709"/>
            <a:ext cx="7502252" cy="4274301"/>
          </a:xfrm>
          <a:prstGeom prst="rect">
            <a:avLst/>
          </a:prstGeom>
        </p:spPr>
      </p:pic>
    </p:spTree>
    <p:extLst>
      <p:ext uri="{BB962C8B-B14F-4D97-AF65-F5344CB8AC3E}">
        <p14:creationId xmlns:p14="http://schemas.microsoft.com/office/powerpoint/2010/main" val="936701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C5125-EA7F-47AC-9E28-2C41074B671E}"/>
              </a:ext>
            </a:extLst>
          </p:cNvPr>
          <p:cNvSpPr txBox="1"/>
          <p:nvPr/>
        </p:nvSpPr>
        <p:spPr>
          <a:xfrm>
            <a:off x="233680" y="382012"/>
            <a:ext cx="10959219" cy="4339650"/>
          </a:xfrm>
          <a:prstGeom prst="rect">
            <a:avLst/>
          </a:prstGeom>
          <a:noFill/>
        </p:spPr>
        <p:txBody>
          <a:bodyPr wrap="none" rtlCol="0">
            <a:spAutoFit/>
          </a:bodyPr>
          <a:lstStyle/>
          <a:p>
            <a:r>
              <a:rPr lang="en-US" sz="1200" dirty="0">
                <a:effectLst/>
              </a:rPr>
              <a:t>The core components of AWS Lambda are the Lambda function and an event source. </a:t>
            </a:r>
          </a:p>
          <a:p>
            <a:r>
              <a:rPr lang="en-US" sz="1200" dirty="0">
                <a:effectLst/>
              </a:rPr>
              <a:t>Event sources publish events, and a Lambda function is the custom code that you write to process the events. </a:t>
            </a:r>
          </a:p>
          <a:p>
            <a:r>
              <a:rPr lang="en-US" sz="1200" dirty="0">
                <a:effectLst/>
              </a:rPr>
              <a:t>AWS Lambda executes your Lambda function on your behalf. A Lambda function consists of your code, associated dependencies, and configuration. </a:t>
            </a:r>
          </a:p>
          <a:p>
            <a:r>
              <a:rPr lang="en-US" sz="1200" dirty="0">
                <a:effectLst/>
              </a:rPr>
              <a:t>Configuration includes information such as the handler that will receive the event, the AWS Identity and Access Management (IAM) role AWS Lambda can assume to execute</a:t>
            </a:r>
          </a:p>
          <a:p>
            <a:r>
              <a:rPr lang="en-US" sz="1200" dirty="0">
                <a:effectLst/>
              </a:rPr>
              <a:t> the Lambda function on your behalf, the compute resource you want allocated, and the execution timeout. </a:t>
            </a:r>
          </a:p>
          <a:p>
            <a:endParaRPr lang="en-US" sz="1200" dirty="0"/>
          </a:p>
          <a:p>
            <a:r>
              <a:rPr lang="en-US" sz="1200" dirty="0">
                <a:effectLst/>
              </a:rPr>
              <a:t>How a Lambda function is invoked depends on the event source that you use with it. </a:t>
            </a:r>
          </a:p>
          <a:p>
            <a:endParaRPr lang="en-US" sz="1200" dirty="0"/>
          </a:p>
          <a:p>
            <a:r>
              <a:rPr lang="en-US" sz="1200" b="1" dirty="0">
                <a:effectLst/>
              </a:rPr>
              <a:t>Event-based invocation </a:t>
            </a:r>
          </a:p>
          <a:p>
            <a:r>
              <a:rPr lang="en-US" sz="1200" dirty="0">
                <a:effectLst/>
              </a:rPr>
              <a:t>Some event sources can publish events to AWS Lambda and directly invoke your Lambda function. </a:t>
            </a:r>
          </a:p>
          <a:p>
            <a:r>
              <a:rPr lang="en-US" sz="1200" dirty="0">
                <a:effectLst/>
              </a:rPr>
              <a:t>This is called the push model where the event sources invoke your Lambda function. </a:t>
            </a:r>
          </a:p>
          <a:p>
            <a:r>
              <a:rPr lang="en-US" sz="1200" dirty="0">
                <a:effectLst/>
              </a:rPr>
              <a:t>Some event sources publish events, but AWS Lambda must poll the event source and invoke your Lambda function when events occur. </a:t>
            </a:r>
          </a:p>
          <a:p>
            <a:r>
              <a:rPr lang="en-US" sz="1200" dirty="0">
                <a:effectLst/>
              </a:rPr>
              <a:t>This is called the pull model.</a:t>
            </a:r>
          </a:p>
          <a:p>
            <a:endParaRPr lang="en-US" sz="1200" dirty="0"/>
          </a:p>
          <a:p>
            <a:r>
              <a:rPr lang="en-US" sz="1200" b="1" dirty="0">
                <a:effectLst/>
              </a:rPr>
              <a:t>Request-response invocation</a:t>
            </a:r>
          </a:p>
          <a:p>
            <a:r>
              <a:rPr lang="en-US" sz="1200" dirty="0">
                <a:effectLst/>
              </a:rPr>
              <a:t> This invocation type causes AWS Lambda to execute the function synchronously and returns the response immediately to the calling application. </a:t>
            </a:r>
          </a:p>
          <a:p>
            <a:r>
              <a:rPr lang="en-US" sz="1200" dirty="0">
                <a:effectLst/>
              </a:rPr>
              <a:t>This invocation type is available for custom applications. </a:t>
            </a:r>
          </a:p>
          <a:p>
            <a:endParaRPr lang="en-US" sz="1200" dirty="0"/>
          </a:p>
          <a:p>
            <a:r>
              <a:rPr lang="en-US" sz="1200" dirty="0">
                <a:effectLst/>
              </a:rPr>
              <a:t>Lambda functions are authored in Node.js, Java, .NET Core, Go, Ruby, and Python. </a:t>
            </a:r>
          </a:p>
          <a:p>
            <a:r>
              <a:rPr lang="en-US" sz="1200" dirty="0">
                <a:effectLst/>
              </a:rPr>
              <a:t>Your code can include existing libraries, even native ones. For more information, see https://docs.aws.amazon.com/lambda/latest/dg/current-supported-versions.html. </a:t>
            </a:r>
          </a:p>
          <a:p>
            <a:endParaRPr lang="en-US" sz="1200" dirty="0">
              <a:effectLst/>
            </a:endParaRPr>
          </a:p>
          <a:p>
            <a:r>
              <a:rPr lang="en-US" sz="1200" dirty="0">
                <a:effectLst/>
              </a:rPr>
              <a:t>For the latest compatibility information, see: https://docs.aws.amazon.com/lambda/latest/dg/lambda-runtimes.htm</a:t>
            </a:r>
          </a:p>
          <a:p>
            <a:endParaRPr lang="en-US" sz="1200" dirty="0">
              <a:effectLst/>
            </a:endParaRPr>
          </a:p>
        </p:txBody>
      </p:sp>
    </p:spTree>
    <p:extLst>
      <p:ext uri="{BB962C8B-B14F-4D97-AF65-F5344CB8AC3E}">
        <p14:creationId xmlns:p14="http://schemas.microsoft.com/office/powerpoint/2010/main" val="379070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C769D-7E88-424E-99BA-1BB7D63D95FF}"/>
              </a:ext>
            </a:extLst>
          </p:cNvPr>
          <p:cNvPicPr>
            <a:picLocks noChangeAspect="1"/>
          </p:cNvPicPr>
          <p:nvPr/>
        </p:nvPicPr>
        <p:blipFill>
          <a:blip r:embed="rId2"/>
          <a:stretch>
            <a:fillRect/>
          </a:stretch>
        </p:blipFill>
        <p:spPr>
          <a:xfrm>
            <a:off x="1916068" y="429054"/>
            <a:ext cx="8359864" cy="4740051"/>
          </a:xfrm>
          <a:prstGeom prst="rect">
            <a:avLst/>
          </a:prstGeom>
        </p:spPr>
      </p:pic>
      <p:sp>
        <p:nvSpPr>
          <p:cNvPr id="3" name="TextBox 2">
            <a:extLst>
              <a:ext uri="{FF2B5EF4-FFF2-40B4-BE49-F238E27FC236}">
                <a16:creationId xmlns:a16="http://schemas.microsoft.com/office/drawing/2014/main" id="{30DB33DC-8BB3-4A1D-A74F-D22C6EDB5EDF}"/>
              </a:ext>
            </a:extLst>
          </p:cNvPr>
          <p:cNvSpPr txBox="1"/>
          <p:nvPr/>
        </p:nvSpPr>
        <p:spPr>
          <a:xfrm>
            <a:off x="162560" y="5169105"/>
            <a:ext cx="8486362" cy="1107996"/>
          </a:xfrm>
          <a:prstGeom prst="rect">
            <a:avLst/>
          </a:prstGeom>
          <a:noFill/>
        </p:spPr>
        <p:txBody>
          <a:bodyPr wrap="none" rtlCol="0">
            <a:spAutoFit/>
          </a:bodyPr>
          <a:lstStyle/>
          <a:p>
            <a:r>
              <a:rPr lang="en-US" sz="1200" dirty="0">
                <a:effectLst/>
              </a:rPr>
              <a:t>For more information, see: </a:t>
            </a:r>
          </a:p>
          <a:p>
            <a:r>
              <a:rPr lang="en-US" sz="1200" dirty="0">
                <a:effectLst/>
              </a:rPr>
              <a:t>• AWS Toolkit for Eclipse: </a:t>
            </a:r>
            <a:r>
              <a:rPr lang="en-US" sz="1200" dirty="0">
                <a:effectLst/>
                <a:hlinkClick r:id="rId3"/>
              </a:rPr>
              <a:t>http://docs.aws.amazon.com/AWSToolkitEclipse/latest/GettingStartedGuide/lamb da.html</a:t>
            </a:r>
            <a:endParaRPr lang="en-US" sz="1200" dirty="0">
              <a:effectLst/>
            </a:endParaRPr>
          </a:p>
          <a:p>
            <a:r>
              <a:rPr lang="en-US" sz="1200" dirty="0">
                <a:effectLst/>
              </a:rPr>
              <a:t>• AWS Toolkit for Visual Studio: https://blogs.aws.amazon.com/net/post/Tx381XNNQALP8BA/AWS-Lambda-Support-in-Visual-Studio </a:t>
            </a:r>
          </a:p>
          <a:p>
            <a:r>
              <a:rPr lang="en-US" sz="1200" dirty="0">
                <a:effectLst/>
              </a:rPr>
              <a:t>• AWS Toolkit for PyCharm: https://plugins.jetbrains.com/plugin/11349-aws-toolkit</a:t>
            </a:r>
          </a:p>
          <a:p>
            <a:endParaRPr lang="en-US" dirty="0"/>
          </a:p>
        </p:txBody>
      </p:sp>
    </p:spTree>
    <p:extLst>
      <p:ext uri="{BB962C8B-B14F-4D97-AF65-F5344CB8AC3E}">
        <p14:creationId xmlns:p14="http://schemas.microsoft.com/office/powerpoint/2010/main" val="94575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D724FA-645D-48E9-9356-1ED903369B36}"/>
              </a:ext>
            </a:extLst>
          </p:cNvPr>
          <p:cNvPicPr>
            <a:picLocks noChangeAspect="1"/>
          </p:cNvPicPr>
          <p:nvPr/>
        </p:nvPicPr>
        <p:blipFill>
          <a:blip r:embed="rId2"/>
          <a:stretch>
            <a:fillRect/>
          </a:stretch>
        </p:blipFill>
        <p:spPr>
          <a:xfrm>
            <a:off x="3281680" y="0"/>
            <a:ext cx="7017114" cy="4007962"/>
          </a:xfrm>
          <a:prstGeom prst="rect">
            <a:avLst/>
          </a:prstGeom>
        </p:spPr>
      </p:pic>
      <p:sp>
        <p:nvSpPr>
          <p:cNvPr id="3" name="TextBox 2">
            <a:extLst>
              <a:ext uri="{FF2B5EF4-FFF2-40B4-BE49-F238E27FC236}">
                <a16:creationId xmlns:a16="http://schemas.microsoft.com/office/drawing/2014/main" id="{B81C1606-423D-494C-BEDE-0C7D6C6F570F}"/>
              </a:ext>
            </a:extLst>
          </p:cNvPr>
          <p:cNvSpPr txBox="1"/>
          <p:nvPr/>
        </p:nvSpPr>
        <p:spPr>
          <a:xfrm>
            <a:off x="153091" y="3811012"/>
            <a:ext cx="11885818" cy="3046988"/>
          </a:xfrm>
          <a:prstGeom prst="rect">
            <a:avLst/>
          </a:prstGeom>
          <a:noFill/>
        </p:spPr>
        <p:txBody>
          <a:bodyPr wrap="none" rtlCol="0">
            <a:spAutoFit/>
          </a:bodyPr>
          <a:lstStyle/>
          <a:p>
            <a:r>
              <a:rPr lang="en-US" sz="1200" b="1" dirty="0">
                <a:effectLst/>
              </a:rPr>
              <a:t>Node.js, Ruby, and Python </a:t>
            </a:r>
          </a:p>
          <a:p>
            <a:r>
              <a:rPr lang="en-US" sz="1200" dirty="0">
                <a:effectLst/>
              </a:rPr>
              <a:t>To create a Lambda function, you first create a Lambda function deployment package, a .zip file consisting of your code and any dependencies. </a:t>
            </a:r>
          </a:p>
          <a:p>
            <a:r>
              <a:rPr lang="en-US" sz="1200" dirty="0">
                <a:effectLst/>
              </a:rPr>
              <a:t>You will then need to set the appropriate security permissions for the zip package. Zip the directory content contained within the directory, not the directory itself. </a:t>
            </a:r>
          </a:p>
          <a:p>
            <a:r>
              <a:rPr lang="en-US" sz="1200" dirty="0">
                <a:effectLst/>
              </a:rPr>
              <a:t>The contents of the Zip file are available as the current working directory of the Lambda function. For example: /project-</a:t>
            </a:r>
            <a:r>
              <a:rPr lang="en-US" sz="1200" dirty="0" err="1">
                <a:effectLst/>
              </a:rPr>
              <a:t>dir</a:t>
            </a:r>
            <a:r>
              <a:rPr lang="en-US" sz="1200" dirty="0">
                <a:effectLst/>
              </a:rPr>
              <a:t>/codefile.py/lib/</a:t>
            </a:r>
            <a:r>
              <a:rPr lang="en-US" sz="1200" dirty="0" err="1">
                <a:effectLst/>
              </a:rPr>
              <a:t>yourlibraries</a:t>
            </a:r>
            <a:r>
              <a:rPr lang="en-US" sz="1200" dirty="0">
                <a:effectLst/>
              </a:rPr>
              <a:t>. </a:t>
            </a:r>
          </a:p>
          <a:p>
            <a:r>
              <a:rPr lang="en-US" sz="1200" dirty="0">
                <a:effectLst/>
              </a:rPr>
              <a:t>In this case, you zip the content contained within /project-dir.</a:t>
            </a:r>
          </a:p>
          <a:p>
            <a:r>
              <a:rPr lang="en-US" sz="1200" dirty="0">
                <a:effectLst/>
              </a:rPr>
              <a:t> </a:t>
            </a:r>
          </a:p>
          <a:p>
            <a:r>
              <a:rPr lang="en-US" sz="1200" b="1" dirty="0">
                <a:effectLst/>
              </a:rPr>
              <a:t>Java</a:t>
            </a:r>
          </a:p>
          <a:p>
            <a:r>
              <a:rPr lang="en-US" sz="1200" dirty="0">
                <a:effectLst/>
              </a:rPr>
              <a:t> Your deployment package can be a .zip file or a standalone jar; it is your choice. </a:t>
            </a:r>
          </a:p>
          <a:p>
            <a:r>
              <a:rPr lang="en-US" sz="1200" dirty="0">
                <a:effectLst/>
              </a:rPr>
              <a:t>You can use any build and packaging tool you are familiar with to create a deployment package. </a:t>
            </a:r>
          </a:p>
          <a:p>
            <a:endParaRPr lang="en-US" sz="1200" dirty="0"/>
          </a:p>
          <a:p>
            <a:r>
              <a:rPr lang="en-US" sz="1200" b="1" dirty="0">
                <a:effectLst/>
              </a:rPr>
              <a:t>C# </a:t>
            </a:r>
          </a:p>
          <a:p>
            <a:r>
              <a:rPr lang="en-US" sz="1200" dirty="0">
                <a:effectLst/>
              </a:rPr>
              <a:t>A .NET Core Lambda deployment package is a zip file of your function's compiled assembly along with all of its assembly dependencies. </a:t>
            </a:r>
          </a:p>
          <a:p>
            <a:r>
              <a:rPr lang="en-US" sz="1200" dirty="0">
                <a:effectLst/>
              </a:rPr>
              <a:t>The package also contains a </a:t>
            </a:r>
            <a:r>
              <a:rPr lang="en-US" sz="1200" dirty="0" err="1">
                <a:effectLst/>
              </a:rPr>
              <a:t>proj.deps.json</a:t>
            </a:r>
            <a:r>
              <a:rPr lang="en-US" sz="1200" dirty="0">
                <a:effectLst/>
              </a:rPr>
              <a:t> file. This signals to the .NET Core runtime all of your function's dependencies and a </a:t>
            </a:r>
            <a:r>
              <a:rPr lang="en-US" sz="1200" dirty="0" err="1">
                <a:effectLst/>
              </a:rPr>
              <a:t>proj.runtimeconfig.json</a:t>
            </a:r>
            <a:r>
              <a:rPr lang="en-US" sz="1200" dirty="0">
                <a:effectLst/>
              </a:rPr>
              <a:t> file,</a:t>
            </a:r>
          </a:p>
          <a:p>
            <a:r>
              <a:rPr lang="en-US" sz="1200" dirty="0">
                <a:effectLst/>
              </a:rPr>
              <a:t> which is used to configure the .NET Core runtime. The .NET CLI publish command can create a folder with all of these files, but by default the </a:t>
            </a:r>
            <a:r>
              <a:rPr lang="en-US" sz="1200" dirty="0" err="1">
                <a:effectLst/>
              </a:rPr>
              <a:t>proj.runtimeconfig.json</a:t>
            </a:r>
            <a:endParaRPr lang="en-US" sz="1200" dirty="0">
              <a:effectLst/>
            </a:endParaRPr>
          </a:p>
          <a:p>
            <a:r>
              <a:rPr lang="en-US" sz="1200" dirty="0">
                <a:effectLst/>
              </a:rPr>
              <a:t> will not be included because a Lambda project is typically configured to be a class library. </a:t>
            </a:r>
          </a:p>
          <a:p>
            <a:r>
              <a:rPr lang="en-US" sz="1200" dirty="0">
                <a:effectLst/>
              </a:rPr>
              <a:t>To force the </a:t>
            </a:r>
            <a:r>
              <a:rPr lang="en-US" sz="1200" dirty="0" err="1">
                <a:effectLst/>
              </a:rPr>
              <a:t>proj.runtimeconfig.json</a:t>
            </a:r>
            <a:r>
              <a:rPr lang="en-US" sz="1200" dirty="0">
                <a:effectLst/>
              </a:rPr>
              <a:t> to be written as part of the publish process, pass in the command line argument: /</a:t>
            </a:r>
            <a:r>
              <a:rPr lang="en-US" sz="1200" dirty="0" err="1">
                <a:effectLst/>
              </a:rPr>
              <a:t>p:GenerateRuntimeConfigurationFiles</a:t>
            </a:r>
            <a:r>
              <a:rPr lang="en-US" sz="1200" dirty="0">
                <a:effectLst/>
              </a:rPr>
              <a:t>=true to the publish command.</a:t>
            </a:r>
          </a:p>
        </p:txBody>
      </p:sp>
    </p:spTree>
    <p:extLst>
      <p:ext uri="{BB962C8B-B14F-4D97-AF65-F5344CB8AC3E}">
        <p14:creationId xmlns:p14="http://schemas.microsoft.com/office/powerpoint/2010/main" val="102672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A2B924-5280-40DF-9642-46A92F576648}"/>
              </a:ext>
            </a:extLst>
          </p:cNvPr>
          <p:cNvPicPr>
            <a:picLocks noChangeAspect="1"/>
          </p:cNvPicPr>
          <p:nvPr/>
        </p:nvPicPr>
        <p:blipFill>
          <a:blip r:embed="rId2"/>
          <a:stretch>
            <a:fillRect/>
          </a:stretch>
        </p:blipFill>
        <p:spPr>
          <a:xfrm>
            <a:off x="1908447" y="75994"/>
            <a:ext cx="8375106" cy="4755292"/>
          </a:xfrm>
          <a:prstGeom prst="rect">
            <a:avLst/>
          </a:prstGeom>
        </p:spPr>
      </p:pic>
      <p:sp>
        <p:nvSpPr>
          <p:cNvPr id="3" name="TextBox 2">
            <a:extLst>
              <a:ext uri="{FF2B5EF4-FFF2-40B4-BE49-F238E27FC236}">
                <a16:creationId xmlns:a16="http://schemas.microsoft.com/office/drawing/2014/main" id="{95FF20B5-FF7F-49B9-8FF5-B995FA1FC7D1}"/>
              </a:ext>
            </a:extLst>
          </p:cNvPr>
          <p:cNvSpPr txBox="1"/>
          <p:nvPr/>
        </p:nvSpPr>
        <p:spPr>
          <a:xfrm>
            <a:off x="78876" y="4734342"/>
            <a:ext cx="12113124" cy="2123658"/>
          </a:xfrm>
          <a:prstGeom prst="rect">
            <a:avLst/>
          </a:prstGeom>
          <a:noFill/>
        </p:spPr>
        <p:txBody>
          <a:bodyPr wrap="none" rtlCol="0">
            <a:spAutoFit/>
          </a:bodyPr>
          <a:lstStyle/>
          <a:p>
            <a:r>
              <a:rPr lang="en-US" sz="1200" dirty="0">
                <a:effectLst/>
              </a:rPr>
              <a:t>The slide illustrates the process of developing and deploying an AWS Lambda function with dependencies. </a:t>
            </a:r>
          </a:p>
          <a:p>
            <a:endParaRPr lang="en-US" sz="1200" dirty="0"/>
          </a:p>
          <a:p>
            <a:r>
              <a:rPr lang="en-US" sz="1200" dirty="0">
                <a:effectLst/>
              </a:rPr>
              <a:t>There are three ways to deploy an AWS Lambda function: </a:t>
            </a:r>
          </a:p>
          <a:p>
            <a:r>
              <a:rPr lang="en-US" sz="1200" dirty="0">
                <a:effectLst/>
              </a:rPr>
              <a:t>• If your code does not require custom libraries (other than the AWS SDK), edit your code inline through the AWS Management Console. </a:t>
            </a:r>
          </a:p>
          <a:p>
            <a:r>
              <a:rPr lang="en-US" sz="1200" dirty="0">
                <a:effectLst/>
              </a:rPr>
              <a:t>The console will zip up your code with the relevant configuration information into a deployment package that the Lambda service can run.</a:t>
            </a:r>
          </a:p>
          <a:p>
            <a:r>
              <a:rPr lang="en-US" sz="1200" dirty="0">
                <a:effectLst/>
              </a:rPr>
              <a:t> This is the ideal deployment choice for simple scenarios. </a:t>
            </a:r>
          </a:p>
          <a:p>
            <a:r>
              <a:rPr lang="en-US" sz="1200" dirty="0">
                <a:effectLst/>
              </a:rPr>
              <a:t>• In an advanced scenario where your code requires custom libraries, you can upload a .ZIP file of your code and all of its dependencies through the AWS Management Console or the AWS CLI.</a:t>
            </a:r>
          </a:p>
          <a:p>
            <a:r>
              <a:rPr lang="en-US" sz="1200" dirty="0">
                <a:effectLst/>
              </a:rPr>
              <a:t>• You can also create your Lambda deployment package (.ZIP) and upload it to an S3 bucket, and AWS Lambda loads your code directly from Amazon S3.</a:t>
            </a:r>
          </a:p>
          <a:p>
            <a:r>
              <a:rPr lang="en-US" sz="1200" dirty="0">
                <a:effectLst/>
              </a:rPr>
              <a:t> In a call to </a:t>
            </a:r>
            <a:r>
              <a:rPr lang="en-US" sz="1200" dirty="0" err="1">
                <a:effectLst/>
              </a:rPr>
              <a:t>CreateFunction</a:t>
            </a:r>
            <a:r>
              <a:rPr lang="en-US" sz="1200" dirty="0">
                <a:effectLst/>
              </a:rPr>
              <a:t> or </a:t>
            </a:r>
            <a:r>
              <a:rPr lang="en-US" sz="1200" dirty="0" err="1">
                <a:effectLst/>
              </a:rPr>
              <a:t>UpdateFunctionCode</a:t>
            </a:r>
            <a:r>
              <a:rPr lang="en-US" sz="1200" dirty="0">
                <a:effectLst/>
              </a:rPr>
              <a:t>, you can now provide the S3 bucket, key (object name), and optional version as an alternative to supplying the code directly, </a:t>
            </a:r>
          </a:p>
          <a:p>
            <a:r>
              <a:rPr lang="en-US" sz="1200" dirty="0">
                <a:effectLst/>
              </a:rPr>
              <a:t>and Lambda loads your code directly from Amazon S3. If the bucket owner and the user making these calls aren’t the same, make sure the latter has permission to read the file. </a:t>
            </a:r>
          </a:p>
          <a:p>
            <a:r>
              <a:rPr lang="en-US" sz="1200" dirty="0">
                <a:effectLst/>
              </a:rPr>
              <a:t>The S3Bucket, S3Key, and S3ObjectVersion must be specified. Within the AWS Lambda console, select Upload a .ZIP from S3</a:t>
            </a:r>
          </a:p>
        </p:txBody>
      </p:sp>
    </p:spTree>
    <p:extLst>
      <p:ext uri="{BB962C8B-B14F-4D97-AF65-F5344CB8AC3E}">
        <p14:creationId xmlns:p14="http://schemas.microsoft.com/office/powerpoint/2010/main" val="286519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F82874-F224-496F-982C-20C5729D6950}"/>
              </a:ext>
            </a:extLst>
          </p:cNvPr>
          <p:cNvPicPr>
            <a:picLocks noChangeAspect="1"/>
          </p:cNvPicPr>
          <p:nvPr/>
        </p:nvPicPr>
        <p:blipFill>
          <a:blip r:embed="rId2"/>
          <a:stretch>
            <a:fillRect/>
          </a:stretch>
        </p:blipFill>
        <p:spPr>
          <a:xfrm>
            <a:off x="1897016" y="129330"/>
            <a:ext cx="8397968" cy="4831499"/>
          </a:xfrm>
          <a:prstGeom prst="rect">
            <a:avLst/>
          </a:prstGeom>
        </p:spPr>
      </p:pic>
    </p:spTree>
    <p:extLst>
      <p:ext uri="{BB962C8B-B14F-4D97-AF65-F5344CB8AC3E}">
        <p14:creationId xmlns:p14="http://schemas.microsoft.com/office/powerpoint/2010/main" val="300235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36E1E9-5C96-4497-966C-BD5974058C18}"/>
              </a:ext>
            </a:extLst>
          </p:cNvPr>
          <p:cNvPicPr>
            <a:picLocks noChangeAspect="1"/>
          </p:cNvPicPr>
          <p:nvPr/>
        </p:nvPicPr>
        <p:blipFill>
          <a:blip r:embed="rId2"/>
          <a:stretch>
            <a:fillRect/>
          </a:stretch>
        </p:blipFill>
        <p:spPr>
          <a:xfrm>
            <a:off x="3810000" y="152190"/>
            <a:ext cx="6862172" cy="3965923"/>
          </a:xfrm>
          <a:prstGeom prst="rect">
            <a:avLst/>
          </a:prstGeom>
        </p:spPr>
      </p:pic>
      <p:sp>
        <p:nvSpPr>
          <p:cNvPr id="3" name="TextBox 2">
            <a:extLst>
              <a:ext uri="{FF2B5EF4-FFF2-40B4-BE49-F238E27FC236}">
                <a16:creationId xmlns:a16="http://schemas.microsoft.com/office/drawing/2014/main" id="{5A5B1D47-AB22-4F30-B30C-B6DB207CD822}"/>
              </a:ext>
            </a:extLst>
          </p:cNvPr>
          <p:cNvSpPr txBox="1"/>
          <p:nvPr/>
        </p:nvSpPr>
        <p:spPr>
          <a:xfrm>
            <a:off x="142240" y="3960327"/>
            <a:ext cx="11337399" cy="2862322"/>
          </a:xfrm>
          <a:prstGeom prst="rect">
            <a:avLst/>
          </a:prstGeom>
          <a:noFill/>
        </p:spPr>
        <p:txBody>
          <a:bodyPr wrap="none" rtlCol="0">
            <a:spAutoFit/>
          </a:bodyPr>
          <a:lstStyle/>
          <a:p>
            <a:r>
              <a:rPr lang="en-US" sz="1200" dirty="0">
                <a:effectLst/>
              </a:rPr>
              <a:t>The Event invocation type uses the push event model: </a:t>
            </a:r>
          </a:p>
          <a:p>
            <a:r>
              <a:rPr lang="en-US" sz="1200" dirty="0">
                <a:effectLst/>
              </a:rPr>
              <a:t>• An event source directly invokes a Lambda function when it publishes an event. </a:t>
            </a:r>
          </a:p>
          <a:p>
            <a:r>
              <a:rPr lang="en-US" sz="1200" dirty="0">
                <a:effectLst/>
              </a:rPr>
              <a:t>• The push model applies to Amazon S3, Amazon SNS, Amazon Cognito, Amazon Echo, and user applications, where each individual event triggers the Lambda function. </a:t>
            </a:r>
          </a:p>
          <a:p>
            <a:r>
              <a:rPr lang="en-US" sz="1200" dirty="0">
                <a:effectLst/>
              </a:rPr>
              <a:t>• You need to grant the event source necessary permissions to invoke the Lambda function via the access policy associated with the function (Permissions discussed on next slide).</a:t>
            </a:r>
          </a:p>
          <a:p>
            <a:endParaRPr lang="en-US" sz="1200" dirty="0"/>
          </a:p>
          <a:p>
            <a:r>
              <a:rPr lang="en-US" sz="1200" dirty="0">
                <a:effectLst/>
              </a:rPr>
              <a:t> AWS Lambda does not explicitly manage event sources in this model. You do not use the AWS Lambda APIs to map your Lambda function to its event source. </a:t>
            </a:r>
          </a:p>
          <a:p>
            <a:r>
              <a:rPr lang="en-US" sz="1200" dirty="0">
                <a:effectLst/>
              </a:rPr>
              <a:t>Instead, you use APIs from the event source to configure this mapping. </a:t>
            </a:r>
          </a:p>
          <a:p>
            <a:r>
              <a:rPr lang="en-US" sz="1200" dirty="0">
                <a:effectLst/>
              </a:rPr>
              <a:t>For example, if Amazon S3 is your event source, you would specify event source mapping as part of bucket notification configuration.</a:t>
            </a:r>
          </a:p>
          <a:p>
            <a:r>
              <a:rPr lang="en-US" sz="1200" dirty="0">
                <a:effectLst/>
              </a:rPr>
              <a:t>Note: For your convenience, the AWS Lambda console shows all event sources (pull and push) for a given function.</a:t>
            </a:r>
          </a:p>
          <a:p>
            <a:endParaRPr lang="en-US" sz="1200" dirty="0">
              <a:effectLst/>
            </a:endParaRPr>
          </a:p>
          <a:p>
            <a:r>
              <a:rPr lang="en-US" sz="1200" dirty="0">
                <a:effectLst/>
              </a:rPr>
              <a:t>Amazon S3, Amazon SNS, Amazon Cognito, and Amazon Echo invoke the Lambda function using the Event invocation type in the invoke API call. </a:t>
            </a:r>
          </a:p>
          <a:p>
            <a:endParaRPr lang="en-US" sz="1200" dirty="0"/>
          </a:p>
          <a:p>
            <a:r>
              <a:rPr lang="en-US" sz="1200" dirty="0">
                <a:effectLst/>
              </a:rPr>
              <a:t>User applications can invoke the Lambda functions by using the Event invocation type, the "</a:t>
            </a:r>
            <a:r>
              <a:rPr lang="en-US" sz="1200" dirty="0" err="1">
                <a:effectLst/>
              </a:rPr>
              <a:t>RequestResponse</a:t>
            </a:r>
            <a:r>
              <a:rPr lang="en-US" sz="1200" dirty="0">
                <a:effectLst/>
              </a:rPr>
              <a:t>" invocation type, or the “</a:t>
            </a:r>
            <a:r>
              <a:rPr lang="en-US" sz="1200" dirty="0" err="1">
                <a:effectLst/>
              </a:rPr>
              <a:t>DryRun</a:t>
            </a:r>
            <a:r>
              <a:rPr lang="en-US" sz="1200" dirty="0">
                <a:effectLst/>
              </a:rPr>
              <a:t>” invocation type. </a:t>
            </a:r>
          </a:p>
          <a:p>
            <a:endParaRPr lang="en-US" sz="1200" dirty="0"/>
          </a:p>
          <a:p>
            <a:r>
              <a:rPr lang="en-US" sz="1200" dirty="0">
                <a:effectLst/>
              </a:rPr>
              <a:t>For more information, see http://docs.aws.amazon.com/lambda/latest/dg/API_Invoke.html.</a:t>
            </a:r>
          </a:p>
        </p:txBody>
      </p:sp>
    </p:spTree>
    <p:extLst>
      <p:ext uri="{BB962C8B-B14F-4D97-AF65-F5344CB8AC3E}">
        <p14:creationId xmlns:p14="http://schemas.microsoft.com/office/powerpoint/2010/main" val="395370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CD8A8B-63F8-40D1-BA69-79B7A2FA1B0A}"/>
              </a:ext>
            </a:extLst>
          </p:cNvPr>
          <p:cNvPicPr>
            <a:picLocks noChangeAspect="1"/>
          </p:cNvPicPr>
          <p:nvPr/>
        </p:nvPicPr>
        <p:blipFill>
          <a:blip r:embed="rId2"/>
          <a:stretch>
            <a:fillRect/>
          </a:stretch>
        </p:blipFill>
        <p:spPr>
          <a:xfrm>
            <a:off x="1763665" y="95040"/>
            <a:ext cx="8420830" cy="4839119"/>
          </a:xfrm>
          <a:prstGeom prst="rect">
            <a:avLst/>
          </a:prstGeom>
        </p:spPr>
      </p:pic>
      <p:sp>
        <p:nvSpPr>
          <p:cNvPr id="3" name="TextBox 2">
            <a:extLst>
              <a:ext uri="{FF2B5EF4-FFF2-40B4-BE49-F238E27FC236}">
                <a16:creationId xmlns:a16="http://schemas.microsoft.com/office/drawing/2014/main" id="{57F80147-5E99-4DB4-8A20-26F77866F1E3}"/>
              </a:ext>
            </a:extLst>
          </p:cNvPr>
          <p:cNvSpPr txBox="1"/>
          <p:nvPr/>
        </p:nvSpPr>
        <p:spPr>
          <a:xfrm>
            <a:off x="132080" y="4934159"/>
            <a:ext cx="10927543" cy="1754326"/>
          </a:xfrm>
          <a:prstGeom prst="rect">
            <a:avLst/>
          </a:prstGeom>
          <a:noFill/>
        </p:spPr>
        <p:txBody>
          <a:bodyPr wrap="none" rtlCol="0">
            <a:spAutoFit/>
          </a:bodyPr>
          <a:lstStyle/>
          <a:p>
            <a:r>
              <a:rPr lang="en-US" sz="1200" dirty="0">
                <a:effectLst/>
              </a:rPr>
              <a:t>In the pull event model, AWS Lambda polls the event source and invokes your Lambda function when it detects an event. </a:t>
            </a:r>
          </a:p>
          <a:p>
            <a:r>
              <a:rPr lang="en-US" sz="1200" dirty="0">
                <a:effectLst/>
              </a:rPr>
              <a:t>This model applies when AWS Lambda is used with streaming event sources such as Amazon Kinesis and DynamoDB streams. </a:t>
            </a:r>
          </a:p>
          <a:p>
            <a:r>
              <a:rPr lang="en-US" sz="1200" dirty="0">
                <a:effectLst/>
              </a:rPr>
              <a:t>For example, AWS Lambda polls your Amazon Kinesis stream, or Amazon DynamoDB stream, and invokes your Lambda function when it detects new records on the stream. </a:t>
            </a:r>
          </a:p>
          <a:p>
            <a:r>
              <a:rPr lang="en-US" sz="1200" dirty="0">
                <a:effectLst/>
              </a:rPr>
              <a:t>In this model, AWS Lambda manages the event source mapping.</a:t>
            </a:r>
          </a:p>
          <a:p>
            <a:r>
              <a:rPr lang="en-US" sz="1200" dirty="0">
                <a:effectLst/>
              </a:rPr>
              <a:t>That is, it provides an API for you to create event source mappings that associate your Lambda function with a specific event source. </a:t>
            </a:r>
          </a:p>
          <a:p>
            <a:endParaRPr lang="en-US" sz="1200" dirty="0"/>
          </a:p>
          <a:p>
            <a:r>
              <a:rPr lang="en-US" sz="1200" dirty="0">
                <a:effectLst/>
              </a:rPr>
              <a:t>For more information, see http://docs.aws.amazon.com/lambda/latest/dg/API_CreateEventSourceMapping.htm l. </a:t>
            </a:r>
          </a:p>
          <a:p>
            <a:endParaRPr lang="en-US" sz="1200" dirty="0"/>
          </a:p>
          <a:p>
            <a:r>
              <a:rPr lang="en-US" sz="1200" dirty="0">
                <a:effectLst/>
              </a:rPr>
              <a:t>You must grant AWS Lambda the necessary permissions to access the event source via an IAM role</a:t>
            </a:r>
          </a:p>
        </p:txBody>
      </p:sp>
    </p:spTree>
    <p:extLst>
      <p:ext uri="{BB962C8B-B14F-4D97-AF65-F5344CB8AC3E}">
        <p14:creationId xmlns:p14="http://schemas.microsoft.com/office/powerpoint/2010/main" val="3592378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42CECA-2F16-469F-ADA3-F232EF4BB37B}"/>
              </a:ext>
            </a:extLst>
          </p:cNvPr>
          <p:cNvPicPr>
            <a:picLocks noChangeAspect="1"/>
          </p:cNvPicPr>
          <p:nvPr/>
        </p:nvPicPr>
        <p:blipFill>
          <a:blip r:embed="rId2"/>
          <a:stretch>
            <a:fillRect/>
          </a:stretch>
        </p:blipFill>
        <p:spPr>
          <a:xfrm>
            <a:off x="1931309" y="201724"/>
            <a:ext cx="8329382" cy="4747671"/>
          </a:xfrm>
          <a:prstGeom prst="rect">
            <a:avLst/>
          </a:prstGeom>
        </p:spPr>
      </p:pic>
      <p:sp>
        <p:nvSpPr>
          <p:cNvPr id="3" name="TextBox 2">
            <a:extLst>
              <a:ext uri="{FF2B5EF4-FFF2-40B4-BE49-F238E27FC236}">
                <a16:creationId xmlns:a16="http://schemas.microsoft.com/office/drawing/2014/main" id="{963B5403-1946-485A-9094-14961887727F}"/>
              </a:ext>
            </a:extLst>
          </p:cNvPr>
          <p:cNvSpPr txBox="1"/>
          <p:nvPr/>
        </p:nvSpPr>
        <p:spPr>
          <a:xfrm>
            <a:off x="568960" y="5232400"/>
            <a:ext cx="11292066" cy="1292662"/>
          </a:xfrm>
          <a:prstGeom prst="rect">
            <a:avLst/>
          </a:prstGeom>
          <a:noFill/>
        </p:spPr>
        <p:txBody>
          <a:bodyPr wrap="none" rtlCol="0">
            <a:spAutoFit/>
          </a:bodyPr>
          <a:lstStyle/>
          <a:p>
            <a:r>
              <a:rPr lang="en-US" sz="1200" dirty="0">
                <a:effectLst/>
              </a:rPr>
              <a:t>The </a:t>
            </a:r>
            <a:r>
              <a:rPr lang="en-US" sz="1200" dirty="0" err="1">
                <a:effectLst/>
              </a:rPr>
              <a:t>RequestResponse</a:t>
            </a:r>
            <a:r>
              <a:rPr lang="en-US" sz="1200" dirty="0">
                <a:effectLst/>
              </a:rPr>
              <a:t> invocation type: </a:t>
            </a:r>
          </a:p>
          <a:p>
            <a:r>
              <a:rPr lang="en-US" sz="1200" dirty="0">
                <a:effectLst/>
              </a:rPr>
              <a:t>• Causes AWS Lambda to execute the function synchronously and returns the response immediately to the calling application letting you know whether the invocation happened. </a:t>
            </a:r>
          </a:p>
          <a:p>
            <a:r>
              <a:rPr lang="en-US" sz="1200" dirty="0">
                <a:effectLst/>
              </a:rPr>
              <a:t>• Is available for custom applications. </a:t>
            </a:r>
          </a:p>
          <a:p>
            <a:endParaRPr lang="en-US" sz="1200" dirty="0"/>
          </a:p>
          <a:p>
            <a:r>
              <a:rPr lang="en-US" sz="1200" dirty="0">
                <a:effectLst/>
              </a:rPr>
              <a:t>For more information, see http://docs.aws.amazon.com/lambda/latest/dg/API_Invoke.html</a:t>
            </a:r>
          </a:p>
          <a:p>
            <a:endParaRPr lang="en-US" dirty="0"/>
          </a:p>
        </p:txBody>
      </p:sp>
    </p:spTree>
    <p:extLst>
      <p:ext uri="{BB962C8B-B14F-4D97-AF65-F5344CB8AC3E}">
        <p14:creationId xmlns:p14="http://schemas.microsoft.com/office/powerpoint/2010/main" val="307935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E112C-4C3C-4430-B93A-93E1B7544CFC}"/>
              </a:ext>
            </a:extLst>
          </p:cNvPr>
          <p:cNvPicPr>
            <a:picLocks noChangeAspect="1"/>
          </p:cNvPicPr>
          <p:nvPr/>
        </p:nvPicPr>
        <p:blipFill>
          <a:blip r:embed="rId2"/>
          <a:stretch>
            <a:fillRect/>
          </a:stretch>
        </p:blipFill>
        <p:spPr>
          <a:xfrm>
            <a:off x="3611664" y="2777433"/>
            <a:ext cx="4968671" cy="1303133"/>
          </a:xfrm>
          <a:prstGeom prst="rect">
            <a:avLst/>
          </a:prstGeom>
        </p:spPr>
      </p:pic>
    </p:spTree>
    <p:extLst>
      <p:ext uri="{BB962C8B-B14F-4D97-AF65-F5344CB8AC3E}">
        <p14:creationId xmlns:p14="http://schemas.microsoft.com/office/powerpoint/2010/main" val="649072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25DF1-6C3F-4C04-BDC1-14DA642E37A6}"/>
              </a:ext>
            </a:extLst>
          </p:cNvPr>
          <p:cNvPicPr>
            <a:picLocks noChangeAspect="1"/>
          </p:cNvPicPr>
          <p:nvPr/>
        </p:nvPicPr>
        <p:blipFill>
          <a:blip r:embed="rId2"/>
          <a:stretch>
            <a:fillRect/>
          </a:stretch>
        </p:blipFill>
        <p:spPr>
          <a:xfrm>
            <a:off x="1767475" y="95130"/>
            <a:ext cx="8413209" cy="4823878"/>
          </a:xfrm>
          <a:prstGeom prst="rect">
            <a:avLst/>
          </a:prstGeom>
        </p:spPr>
      </p:pic>
      <p:sp>
        <p:nvSpPr>
          <p:cNvPr id="3" name="TextBox 2">
            <a:extLst>
              <a:ext uri="{FF2B5EF4-FFF2-40B4-BE49-F238E27FC236}">
                <a16:creationId xmlns:a16="http://schemas.microsoft.com/office/drawing/2014/main" id="{260E1906-6E31-4A80-A5B4-8C8FE2CC3832}"/>
              </a:ext>
            </a:extLst>
          </p:cNvPr>
          <p:cNvSpPr txBox="1"/>
          <p:nvPr/>
        </p:nvSpPr>
        <p:spPr>
          <a:xfrm>
            <a:off x="264160" y="4919008"/>
            <a:ext cx="10854190" cy="1938992"/>
          </a:xfrm>
          <a:prstGeom prst="rect">
            <a:avLst/>
          </a:prstGeom>
          <a:noFill/>
        </p:spPr>
        <p:txBody>
          <a:bodyPr wrap="none" rtlCol="0">
            <a:spAutoFit/>
          </a:bodyPr>
          <a:lstStyle/>
          <a:p>
            <a:r>
              <a:rPr lang="en-US" sz="1200" dirty="0">
                <a:effectLst/>
              </a:rPr>
              <a:t>There are two types of permissions related to Lambda functions: </a:t>
            </a:r>
          </a:p>
          <a:p>
            <a:r>
              <a:rPr lang="en-US" sz="1200" dirty="0">
                <a:effectLst/>
              </a:rPr>
              <a:t>• Execution permissions: The permissions that your Lambda function needs to access other AWS resources in your account. </a:t>
            </a:r>
          </a:p>
          <a:p>
            <a:r>
              <a:rPr lang="en-US" sz="1200" dirty="0">
                <a:effectLst/>
              </a:rPr>
              <a:t>   You grant these permissions by creating an IAM role, known as an execution role. Execution roles determine what your function can do. </a:t>
            </a:r>
          </a:p>
          <a:p>
            <a:r>
              <a:rPr lang="en-US" sz="1200" dirty="0">
                <a:effectLst/>
              </a:rPr>
              <a:t>• Invocation permissions: The permissions that the event source needs to communicate with your Lambda function. </a:t>
            </a:r>
          </a:p>
          <a:p>
            <a:r>
              <a:rPr lang="en-US" sz="1200" dirty="0">
                <a:effectLst/>
              </a:rPr>
              <a:t>Depending on the invocation model (push or pull model), you can grant these permissions using either the execution role or resource policies (the access policy associated </a:t>
            </a:r>
          </a:p>
          <a:p>
            <a:r>
              <a:rPr lang="en-US" sz="1200" dirty="0">
                <a:effectLst/>
              </a:rPr>
              <a:t>with your Lambda function). Invocation roles determine who can execute your function. </a:t>
            </a:r>
          </a:p>
          <a:p>
            <a:endParaRPr lang="en-US" sz="1200" dirty="0"/>
          </a:p>
          <a:p>
            <a:r>
              <a:rPr lang="en-US" sz="1200" dirty="0">
                <a:effectLst/>
              </a:rPr>
              <a:t>Note: If the user-defined application and the Lambda function it invokes belong to the same AWS account, you don’t need to grant explicit permissions. </a:t>
            </a:r>
          </a:p>
          <a:p>
            <a:endParaRPr lang="en-US" sz="1200" dirty="0"/>
          </a:p>
          <a:p>
            <a:r>
              <a:rPr lang="en-US" sz="1200" dirty="0">
                <a:effectLst/>
              </a:rPr>
              <a:t>For more information, see http://docs.aws.amazon.com/lambda/latest/dg/intro-permission-model.html</a:t>
            </a:r>
          </a:p>
        </p:txBody>
      </p:sp>
    </p:spTree>
    <p:extLst>
      <p:ext uri="{BB962C8B-B14F-4D97-AF65-F5344CB8AC3E}">
        <p14:creationId xmlns:p14="http://schemas.microsoft.com/office/powerpoint/2010/main" val="3268503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15EA61-04FF-4B6F-B473-9AD3BE9B8D5E}"/>
              </a:ext>
            </a:extLst>
          </p:cNvPr>
          <p:cNvPicPr>
            <a:picLocks noChangeAspect="1"/>
          </p:cNvPicPr>
          <p:nvPr/>
        </p:nvPicPr>
        <p:blipFill>
          <a:blip r:embed="rId2"/>
          <a:stretch>
            <a:fillRect/>
          </a:stretch>
        </p:blipFill>
        <p:spPr>
          <a:xfrm>
            <a:off x="3779520" y="196641"/>
            <a:ext cx="6857728" cy="3942726"/>
          </a:xfrm>
          <a:prstGeom prst="rect">
            <a:avLst/>
          </a:prstGeom>
        </p:spPr>
      </p:pic>
      <p:sp>
        <p:nvSpPr>
          <p:cNvPr id="3" name="TextBox 2">
            <a:extLst>
              <a:ext uri="{FF2B5EF4-FFF2-40B4-BE49-F238E27FC236}">
                <a16:creationId xmlns:a16="http://schemas.microsoft.com/office/drawing/2014/main" id="{B7536B90-26A4-4426-B382-4C84DD4A96A4}"/>
              </a:ext>
            </a:extLst>
          </p:cNvPr>
          <p:cNvSpPr txBox="1"/>
          <p:nvPr/>
        </p:nvSpPr>
        <p:spPr>
          <a:xfrm>
            <a:off x="216029" y="4084320"/>
            <a:ext cx="11975971" cy="2862322"/>
          </a:xfrm>
          <a:prstGeom prst="rect">
            <a:avLst/>
          </a:prstGeom>
          <a:noFill/>
        </p:spPr>
        <p:txBody>
          <a:bodyPr wrap="none" rtlCol="0">
            <a:spAutoFit/>
          </a:bodyPr>
          <a:lstStyle/>
          <a:p>
            <a:r>
              <a:rPr lang="en-US" sz="1200" dirty="0">
                <a:effectLst/>
              </a:rPr>
              <a:t>Diving deeper into AWS Lambda permissions, when your Lambda function is executed, it can access other AWS resources in your account such as your S3 buckets, CloudWatch Logs, </a:t>
            </a:r>
          </a:p>
          <a:p>
            <a:r>
              <a:rPr lang="en-US" sz="1200" dirty="0">
                <a:effectLst/>
              </a:rPr>
              <a:t>and Amazon Kinesis streams, but you must grant the necessary permissions. You must create an execution role through IAM, grant AWS Lambda permission to assume the role, </a:t>
            </a:r>
          </a:p>
          <a:p>
            <a:r>
              <a:rPr lang="en-US" sz="1200" dirty="0">
                <a:effectLst/>
              </a:rPr>
              <a:t>and attach an access policy to the role that grants needed permissions. </a:t>
            </a:r>
          </a:p>
          <a:p>
            <a:endParaRPr lang="en-US" sz="1200" dirty="0"/>
          </a:p>
          <a:p>
            <a:r>
              <a:rPr lang="en-US" sz="1200" dirty="0">
                <a:effectLst/>
              </a:rPr>
              <a:t>Each IAM role has two policies attached: </a:t>
            </a:r>
          </a:p>
          <a:p>
            <a:r>
              <a:rPr lang="en-US" sz="1200" dirty="0">
                <a:effectLst/>
              </a:rPr>
              <a:t>• Access policy: Grants your Lambda function the resource permissions it needs. (Access policy example: if your Lambda function writes logs for your function to Amazon CloudWatch Logs, </a:t>
            </a:r>
          </a:p>
          <a:p>
            <a:r>
              <a:rPr lang="en-US" sz="1200" dirty="0"/>
              <a:t>         </a:t>
            </a:r>
            <a:r>
              <a:rPr lang="en-US" sz="1200" dirty="0">
                <a:effectLst/>
              </a:rPr>
              <a:t>you grant permissions for the CloudWatch Logs actions to create a log group and log stream and write to the log stream as shown.) </a:t>
            </a:r>
          </a:p>
          <a:p>
            <a:r>
              <a:rPr lang="en-US" sz="1200" dirty="0">
                <a:effectLst/>
              </a:rPr>
              <a:t>• Trust policy: Identifies who can assume the role. (Trust policy example: AWS Lambda service principal assumes the role.)</a:t>
            </a:r>
          </a:p>
          <a:p>
            <a:endParaRPr lang="en-US" sz="1200" dirty="0"/>
          </a:p>
          <a:p>
            <a:r>
              <a:rPr lang="en-US" sz="1200" dirty="0">
                <a:effectLst/>
              </a:rPr>
              <a:t>Important: The user who is creating the IAM role is granting permission to AWS Lambda to assume this role. To grant permission, the user must have permission for the </a:t>
            </a:r>
            <a:r>
              <a:rPr lang="en-US" sz="1200" dirty="0" err="1">
                <a:effectLst/>
              </a:rPr>
              <a:t>iam:PassRole</a:t>
            </a:r>
            <a:r>
              <a:rPr lang="en-US" sz="1200" dirty="0">
                <a:effectLst/>
              </a:rPr>
              <a:t> action. </a:t>
            </a:r>
          </a:p>
          <a:p>
            <a:r>
              <a:rPr lang="en-US" sz="1200" dirty="0">
                <a:effectLst/>
              </a:rPr>
              <a:t>Administrators have full permissions, including the </a:t>
            </a:r>
            <a:r>
              <a:rPr lang="en-US" sz="1200" dirty="0" err="1">
                <a:effectLst/>
              </a:rPr>
              <a:t>iam:PassRole</a:t>
            </a:r>
            <a:r>
              <a:rPr lang="en-US" sz="1200" dirty="0">
                <a:effectLst/>
              </a:rPr>
              <a:t>. </a:t>
            </a:r>
          </a:p>
          <a:p>
            <a:endParaRPr lang="en-US" sz="1200" dirty="0"/>
          </a:p>
          <a:p>
            <a:r>
              <a:rPr lang="en-US" sz="1200" dirty="0">
                <a:effectLst/>
              </a:rPr>
              <a:t>For more information, see: </a:t>
            </a:r>
          </a:p>
          <a:p>
            <a:r>
              <a:rPr lang="en-US" sz="1200" dirty="0">
                <a:effectLst/>
              </a:rPr>
              <a:t>• Specifying permissions in a policy: </a:t>
            </a:r>
            <a:r>
              <a:rPr lang="en-US" sz="1200" dirty="0">
                <a:effectLst/>
                <a:hlinkClick r:id="rId3"/>
              </a:rPr>
              <a:t>http://docs.aws.amazon.com/AmazonS3/latest/dev/using-with-s3-actions.html</a:t>
            </a:r>
            <a:endParaRPr lang="en-US" sz="1200" dirty="0">
              <a:effectLst/>
            </a:endParaRPr>
          </a:p>
          <a:p>
            <a:r>
              <a:rPr lang="en-US" sz="1200" dirty="0">
                <a:effectLst/>
              </a:rPr>
              <a:t> • Roles - delegation and federation: http://docs.aws.amazon.com/IAM/latest/UserGuide/roles-toplevel.html </a:t>
            </a:r>
          </a:p>
        </p:txBody>
      </p:sp>
    </p:spTree>
    <p:extLst>
      <p:ext uri="{BB962C8B-B14F-4D97-AF65-F5344CB8AC3E}">
        <p14:creationId xmlns:p14="http://schemas.microsoft.com/office/powerpoint/2010/main" val="294896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B04C8B-B22C-4D7A-884F-F22B99B1D147}"/>
              </a:ext>
            </a:extLst>
          </p:cNvPr>
          <p:cNvPicPr>
            <a:picLocks noChangeAspect="1"/>
          </p:cNvPicPr>
          <p:nvPr/>
        </p:nvPicPr>
        <p:blipFill>
          <a:blip r:embed="rId2"/>
          <a:stretch>
            <a:fillRect/>
          </a:stretch>
        </p:blipFill>
        <p:spPr>
          <a:xfrm>
            <a:off x="1938930" y="103934"/>
            <a:ext cx="8314140" cy="4740051"/>
          </a:xfrm>
          <a:prstGeom prst="rect">
            <a:avLst/>
          </a:prstGeom>
        </p:spPr>
      </p:pic>
      <p:sp>
        <p:nvSpPr>
          <p:cNvPr id="3" name="TextBox 2">
            <a:extLst>
              <a:ext uri="{FF2B5EF4-FFF2-40B4-BE49-F238E27FC236}">
                <a16:creationId xmlns:a16="http://schemas.microsoft.com/office/drawing/2014/main" id="{694ACB13-C50A-41AF-B728-CDCFB53EFFE6}"/>
              </a:ext>
            </a:extLst>
          </p:cNvPr>
          <p:cNvSpPr txBox="1"/>
          <p:nvPr/>
        </p:nvSpPr>
        <p:spPr>
          <a:xfrm>
            <a:off x="0" y="4843985"/>
            <a:ext cx="9621095" cy="1938992"/>
          </a:xfrm>
          <a:prstGeom prst="rect">
            <a:avLst/>
          </a:prstGeom>
          <a:noFill/>
        </p:spPr>
        <p:txBody>
          <a:bodyPr wrap="none" rtlCol="0">
            <a:spAutoFit/>
          </a:bodyPr>
          <a:lstStyle/>
          <a:p>
            <a:r>
              <a:rPr lang="en-US" sz="1200" dirty="0">
                <a:effectLst/>
              </a:rPr>
              <a:t>There are two types of permissions related to Lambda functions: </a:t>
            </a:r>
          </a:p>
          <a:p>
            <a:r>
              <a:rPr lang="en-US" sz="1200" dirty="0">
                <a:effectLst/>
              </a:rPr>
              <a:t>• Execution permissions: The permissions that your Lambda function needs to access other AWS resources in your account. </a:t>
            </a:r>
          </a:p>
          <a:p>
            <a:r>
              <a:rPr lang="en-US" sz="1200" dirty="0">
                <a:effectLst/>
              </a:rPr>
              <a:t>    You grant these permissions by creating an IAM role, known as an execution role. </a:t>
            </a:r>
          </a:p>
          <a:p>
            <a:r>
              <a:rPr lang="en-US" sz="1200" dirty="0">
                <a:effectLst/>
              </a:rPr>
              <a:t>• Invocation permissions: The permissions that the event source needs to communicate with your Lambda function. </a:t>
            </a:r>
          </a:p>
          <a:p>
            <a:r>
              <a:rPr lang="en-US" sz="1200" dirty="0">
                <a:effectLst/>
              </a:rPr>
              <a:t>Depending on the invocation model (push or pull model), you can grant these permissions using either the execution role or resource policies</a:t>
            </a:r>
          </a:p>
          <a:p>
            <a:r>
              <a:rPr lang="en-US" sz="1200" dirty="0">
                <a:effectLst/>
              </a:rPr>
              <a:t> (the access policy associated with your Lambda function). </a:t>
            </a:r>
          </a:p>
          <a:p>
            <a:endParaRPr lang="en-US" sz="1200" dirty="0"/>
          </a:p>
          <a:p>
            <a:r>
              <a:rPr lang="en-US" sz="1200" dirty="0">
                <a:effectLst/>
              </a:rPr>
              <a:t>Note: If the user-defined application and the Lambda function it invokes belong to the same AWS account, you don’t need to grant explicit permissions.</a:t>
            </a:r>
          </a:p>
          <a:p>
            <a:endParaRPr lang="en-US" sz="1200" dirty="0"/>
          </a:p>
          <a:p>
            <a:r>
              <a:rPr lang="en-US" sz="1200" dirty="0">
                <a:effectLst/>
              </a:rPr>
              <a:t> For more information, see http://docs.aws.amazon.com/lambda/latest/dg/intro-permission-model.htm</a:t>
            </a:r>
          </a:p>
        </p:txBody>
      </p:sp>
    </p:spTree>
    <p:extLst>
      <p:ext uri="{BB962C8B-B14F-4D97-AF65-F5344CB8AC3E}">
        <p14:creationId xmlns:p14="http://schemas.microsoft.com/office/powerpoint/2010/main" val="175200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95775D-95D6-413A-9AF5-FDF613D72FD9}"/>
              </a:ext>
            </a:extLst>
          </p:cNvPr>
          <p:cNvPicPr>
            <a:picLocks noChangeAspect="1"/>
          </p:cNvPicPr>
          <p:nvPr/>
        </p:nvPicPr>
        <p:blipFill>
          <a:blip r:embed="rId2"/>
          <a:stretch>
            <a:fillRect/>
          </a:stretch>
        </p:blipFill>
        <p:spPr>
          <a:xfrm>
            <a:off x="2509520" y="103934"/>
            <a:ext cx="7648300" cy="4364443"/>
          </a:xfrm>
          <a:prstGeom prst="rect">
            <a:avLst/>
          </a:prstGeom>
        </p:spPr>
      </p:pic>
      <p:sp>
        <p:nvSpPr>
          <p:cNvPr id="3" name="TextBox 2">
            <a:extLst>
              <a:ext uri="{FF2B5EF4-FFF2-40B4-BE49-F238E27FC236}">
                <a16:creationId xmlns:a16="http://schemas.microsoft.com/office/drawing/2014/main" id="{B034DB00-5CC2-42E5-943D-EB12EF65F68F}"/>
              </a:ext>
            </a:extLst>
          </p:cNvPr>
          <p:cNvSpPr txBox="1"/>
          <p:nvPr/>
        </p:nvSpPr>
        <p:spPr>
          <a:xfrm>
            <a:off x="193040" y="4549676"/>
            <a:ext cx="9711889" cy="2308324"/>
          </a:xfrm>
          <a:prstGeom prst="rect">
            <a:avLst/>
          </a:prstGeom>
          <a:noFill/>
        </p:spPr>
        <p:txBody>
          <a:bodyPr wrap="none" rtlCol="0">
            <a:spAutoFit/>
          </a:bodyPr>
          <a:lstStyle/>
          <a:p>
            <a:r>
              <a:rPr lang="en-US" sz="1200" dirty="0">
                <a:effectLst/>
              </a:rPr>
              <a:t>The entity that invokes your Lambda function must have permission to do so. </a:t>
            </a:r>
          </a:p>
          <a:p>
            <a:endParaRPr lang="en-US" sz="1200" dirty="0"/>
          </a:p>
          <a:p>
            <a:r>
              <a:rPr lang="en-US" sz="1200" dirty="0">
                <a:effectLst/>
              </a:rPr>
              <a:t>In the push model, the event source (such as Amazon S3 or a user-defined application) invokes your Lambda function by publishing events. </a:t>
            </a:r>
          </a:p>
          <a:p>
            <a:r>
              <a:rPr lang="en-US" sz="1200" dirty="0">
                <a:effectLst/>
              </a:rPr>
              <a:t>• You grant these event sources permissions to invoke your Lambda function by updating the access policy associated with your Lambda function.</a:t>
            </a:r>
          </a:p>
          <a:p>
            <a:r>
              <a:rPr lang="en-US" sz="1200" dirty="0">
                <a:effectLst/>
              </a:rPr>
              <a:t> • AWS Lambda provides the </a:t>
            </a:r>
            <a:r>
              <a:rPr lang="en-US" sz="1200" dirty="0" err="1">
                <a:effectLst/>
              </a:rPr>
              <a:t>AddPermission</a:t>
            </a:r>
            <a:r>
              <a:rPr lang="en-US" sz="1200" dirty="0">
                <a:effectLst/>
              </a:rPr>
              <a:t> API for this purpose. </a:t>
            </a:r>
          </a:p>
          <a:p>
            <a:endParaRPr lang="en-US" sz="1200" dirty="0"/>
          </a:p>
          <a:p>
            <a:r>
              <a:rPr lang="en-US" sz="1200" dirty="0">
                <a:effectLst/>
              </a:rPr>
              <a:t>For more information, see http://docs.aws.amazon.com/lambda/latest/dg/API_AddPermission.html. </a:t>
            </a:r>
          </a:p>
          <a:p>
            <a:endParaRPr lang="en-US" sz="1200" dirty="0"/>
          </a:p>
          <a:p>
            <a:r>
              <a:rPr lang="en-US" sz="1200" dirty="0">
                <a:effectLst/>
              </a:rPr>
              <a:t>Note: If the user-defined application and the Lambda function it invokes belong to the same AWS account, you don’t need to grant explicit permissions. </a:t>
            </a:r>
          </a:p>
          <a:p>
            <a:r>
              <a:rPr lang="en-US" sz="1200" dirty="0">
                <a:effectLst/>
              </a:rPr>
              <a:t>In the pull model, AWS Lambda invokes your Lambda function but it needs to read your event sources (such as a Kinesis stream or a DynamoDB stream). </a:t>
            </a:r>
          </a:p>
          <a:p>
            <a:r>
              <a:rPr lang="en-US" sz="1200" dirty="0">
                <a:effectLst/>
              </a:rPr>
              <a:t>• You must grant AWS Lambda permission to read from the stream. </a:t>
            </a:r>
          </a:p>
          <a:p>
            <a:r>
              <a:rPr lang="en-US" sz="1200" dirty="0">
                <a:effectLst/>
              </a:rPr>
              <a:t>• You do this by updating the execution role associated with your Lambda function.</a:t>
            </a:r>
          </a:p>
        </p:txBody>
      </p:sp>
    </p:spTree>
    <p:extLst>
      <p:ext uri="{BB962C8B-B14F-4D97-AF65-F5344CB8AC3E}">
        <p14:creationId xmlns:p14="http://schemas.microsoft.com/office/powerpoint/2010/main" val="52514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2CBFD3-1C0C-46EF-8D1E-6D22E0204BE8}"/>
              </a:ext>
            </a:extLst>
          </p:cNvPr>
          <p:cNvPicPr>
            <a:picLocks noChangeAspect="1"/>
          </p:cNvPicPr>
          <p:nvPr/>
        </p:nvPicPr>
        <p:blipFill>
          <a:blip r:embed="rId2"/>
          <a:stretch>
            <a:fillRect/>
          </a:stretch>
        </p:blipFill>
        <p:spPr>
          <a:xfrm>
            <a:off x="2099854" y="112825"/>
            <a:ext cx="8375106" cy="4724809"/>
          </a:xfrm>
          <a:prstGeom prst="rect">
            <a:avLst/>
          </a:prstGeom>
        </p:spPr>
      </p:pic>
      <p:sp>
        <p:nvSpPr>
          <p:cNvPr id="3" name="TextBox 2">
            <a:extLst>
              <a:ext uri="{FF2B5EF4-FFF2-40B4-BE49-F238E27FC236}">
                <a16:creationId xmlns:a16="http://schemas.microsoft.com/office/drawing/2014/main" id="{9E355D94-B860-4AE1-89D0-243E10289893}"/>
              </a:ext>
            </a:extLst>
          </p:cNvPr>
          <p:cNvSpPr txBox="1"/>
          <p:nvPr/>
        </p:nvSpPr>
        <p:spPr>
          <a:xfrm>
            <a:off x="-72804" y="5242560"/>
            <a:ext cx="12302342" cy="1015663"/>
          </a:xfrm>
          <a:prstGeom prst="rect">
            <a:avLst/>
          </a:prstGeom>
          <a:noFill/>
        </p:spPr>
        <p:txBody>
          <a:bodyPr wrap="none" rtlCol="0">
            <a:spAutoFit/>
          </a:bodyPr>
          <a:lstStyle/>
          <a:p>
            <a:r>
              <a:rPr lang="en-US" sz="1200" dirty="0">
                <a:effectLst/>
              </a:rPr>
              <a:t>In Example A, Amazon S3 is being granted principal permission for the </a:t>
            </a:r>
            <a:r>
              <a:rPr lang="en-US" sz="1200" dirty="0" err="1">
                <a:effectLst/>
              </a:rPr>
              <a:t>lambda:InvokeFunction</a:t>
            </a:r>
            <a:r>
              <a:rPr lang="en-US" sz="1200" dirty="0">
                <a:effectLst/>
              </a:rPr>
              <a:t> action if the event source is </a:t>
            </a:r>
            <a:r>
              <a:rPr lang="en-US" sz="1200" dirty="0" err="1">
                <a:effectLst/>
              </a:rPr>
              <a:t>examplebucket</a:t>
            </a:r>
            <a:r>
              <a:rPr lang="en-US" sz="1200" dirty="0">
                <a:effectLst/>
              </a:rPr>
              <a:t> bucket, </a:t>
            </a:r>
          </a:p>
          <a:p>
            <a:r>
              <a:rPr lang="en-US" sz="1200" dirty="0">
                <a:effectLst/>
              </a:rPr>
              <a:t>    and the bucket is owned by a specific AWS account.</a:t>
            </a:r>
          </a:p>
          <a:p>
            <a:r>
              <a:rPr lang="en-US" sz="1200" dirty="0">
                <a:effectLst/>
              </a:rPr>
              <a:t> </a:t>
            </a:r>
          </a:p>
          <a:p>
            <a:endParaRPr lang="en-US" sz="1200" dirty="0"/>
          </a:p>
          <a:p>
            <a:r>
              <a:rPr lang="en-US" sz="1200" dirty="0">
                <a:effectLst/>
              </a:rPr>
              <a:t>In Example B, Amazon API Gateway is granting principal permission for the </a:t>
            </a:r>
            <a:r>
              <a:rPr lang="en-US" sz="1200" dirty="0" err="1">
                <a:effectLst/>
              </a:rPr>
              <a:t>lambda:InvokeFunction</a:t>
            </a:r>
            <a:r>
              <a:rPr lang="en-US" sz="1200" dirty="0">
                <a:effectLst/>
              </a:rPr>
              <a:t> action provided that the request is coming from your Amazon API Gateway API resource action.</a:t>
            </a:r>
          </a:p>
        </p:txBody>
      </p:sp>
    </p:spTree>
    <p:extLst>
      <p:ext uri="{BB962C8B-B14F-4D97-AF65-F5344CB8AC3E}">
        <p14:creationId xmlns:p14="http://schemas.microsoft.com/office/powerpoint/2010/main" val="2521139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92AE0-E5EE-46E8-92AD-75509A21C4D5}"/>
              </a:ext>
            </a:extLst>
          </p:cNvPr>
          <p:cNvPicPr>
            <a:picLocks noChangeAspect="1"/>
          </p:cNvPicPr>
          <p:nvPr/>
        </p:nvPicPr>
        <p:blipFill>
          <a:blip r:embed="rId2"/>
          <a:stretch>
            <a:fillRect/>
          </a:stretch>
        </p:blipFill>
        <p:spPr>
          <a:xfrm>
            <a:off x="1877964" y="757958"/>
            <a:ext cx="8436071" cy="5342083"/>
          </a:xfrm>
          <a:prstGeom prst="rect">
            <a:avLst/>
          </a:prstGeom>
        </p:spPr>
      </p:pic>
    </p:spTree>
    <p:extLst>
      <p:ext uri="{BB962C8B-B14F-4D97-AF65-F5344CB8AC3E}">
        <p14:creationId xmlns:p14="http://schemas.microsoft.com/office/powerpoint/2010/main" val="1909210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EBF49-F9FF-4139-A815-35CB305B73DE}"/>
              </a:ext>
            </a:extLst>
          </p:cNvPr>
          <p:cNvPicPr>
            <a:picLocks noChangeAspect="1"/>
          </p:cNvPicPr>
          <p:nvPr/>
        </p:nvPicPr>
        <p:blipFill>
          <a:blip r:embed="rId2"/>
          <a:stretch>
            <a:fillRect/>
          </a:stretch>
        </p:blipFill>
        <p:spPr>
          <a:xfrm>
            <a:off x="1893206" y="0"/>
            <a:ext cx="8405588" cy="4770533"/>
          </a:xfrm>
          <a:prstGeom prst="rect">
            <a:avLst/>
          </a:prstGeom>
        </p:spPr>
      </p:pic>
      <p:sp>
        <p:nvSpPr>
          <p:cNvPr id="3" name="TextBox 2">
            <a:extLst>
              <a:ext uri="{FF2B5EF4-FFF2-40B4-BE49-F238E27FC236}">
                <a16:creationId xmlns:a16="http://schemas.microsoft.com/office/drawing/2014/main" id="{32971126-29E6-4235-930B-FE99EA1641E2}"/>
              </a:ext>
            </a:extLst>
          </p:cNvPr>
          <p:cNvSpPr txBox="1"/>
          <p:nvPr/>
        </p:nvSpPr>
        <p:spPr>
          <a:xfrm>
            <a:off x="406400" y="5171440"/>
            <a:ext cx="7237879" cy="830997"/>
          </a:xfrm>
          <a:prstGeom prst="rect">
            <a:avLst/>
          </a:prstGeom>
          <a:noFill/>
        </p:spPr>
        <p:txBody>
          <a:bodyPr wrap="none" rtlCol="0">
            <a:spAutoFit/>
          </a:bodyPr>
          <a:lstStyle/>
          <a:p>
            <a:r>
              <a:rPr lang="en-US" sz="1200" dirty="0">
                <a:effectLst/>
              </a:rPr>
              <a:t>Scheduling a Lambda function using AWS Lambda is only available through the AWS Lambda console. </a:t>
            </a:r>
          </a:p>
          <a:p>
            <a:r>
              <a:rPr lang="en-US" sz="1200" dirty="0">
                <a:effectLst/>
              </a:rPr>
              <a:t>The console provides the Scheduled Event as an event source, which is chosen during creation of the function. </a:t>
            </a:r>
          </a:p>
          <a:p>
            <a:endParaRPr lang="en-US" sz="1200" dirty="0"/>
          </a:p>
          <a:p>
            <a:r>
              <a:rPr lang="en-US" sz="1200" dirty="0">
                <a:effectLst/>
              </a:rPr>
              <a:t>For more information, see http://docs.aws.amazon.com/lambda/latest/dg/getting-started-scheduled-events.htm</a:t>
            </a:r>
          </a:p>
        </p:txBody>
      </p:sp>
    </p:spTree>
    <p:extLst>
      <p:ext uri="{BB962C8B-B14F-4D97-AF65-F5344CB8AC3E}">
        <p14:creationId xmlns:p14="http://schemas.microsoft.com/office/powerpoint/2010/main" val="43872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D3641-BED4-4352-92BF-386651FF7406}"/>
              </a:ext>
            </a:extLst>
          </p:cNvPr>
          <p:cNvPicPr>
            <a:picLocks noChangeAspect="1"/>
          </p:cNvPicPr>
          <p:nvPr/>
        </p:nvPicPr>
        <p:blipFill>
          <a:blip r:embed="rId2"/>
          <a:stretch>
            <a:fillRect/>
          </a:stretch>
        </p:blipFill>
        <p:spPr>
          <a:xfrm>
            <a:off x="1897016" y="229659"/>
            <a:ext cx="8397968" cy="4854361"/>
          </a:xfrm>
          <a:prstGeom prst="rect">
            <a:avLst/>
          </a:prstGeom>
        </p:spPr>
      </p:pic>
      <p:sp>
        <p:nvSpPr>
          <p:cNvPr id="3" name="TextBox 2">
            <a:extLst>
              <a:ext uri="{FF2B5EF4-FFF2-40B4-BE49-F238E27FC236}">
                <a16:creationId xmlns:a16="http://schemas.microsoft.com/office/drawing/2014/main" id="{FE0061BB-23B1-4DDC-ADD6-8089C9F7B59D}"/>
              </a:ext>
            </a:extLst>
          </p:cNvPr>
          <p:cNvSpPr txBox="1"/>
          <p:nvPr/>
        </p:nvSpPr>
        <p:spPr>
          <a:xfrm>
            <a:off x="1239520" y="5344160"/>
            <a:ext cx="10078720" cy="553998"/>
          </a:xfrm>
          <a:prstGeom prst="rect">
            <a:avLst/>
          </a:prstGeom>
          <a:noFill/>
        </p:spPr>
        <p:txBody>
          <a:bodyPr wrap="square" rtlCol="0">
            <a:spAutoFit/>
          </a:bodyPr>
          <a:lstStyle/>
          <a:p>
            <a:r>
              <a:rPr lang="en-US" sz="1200" dirty="0">
                <a:effectLst/>
              </a:rPr>
              <a:t>Lambda attempts to impose few restrictions on normal language and operating system activities; the restrictions are listed here.</a:t>
            </a:r>
          </a:p>
          <a:p>
            <a:endParaRPr lang="en-US" dirty="0"/>
          </a:p>
        </p:txBody>
      </p:sp>
    </p:spTree>
    <p:extLst>
      <p:ext uri="{BB962C8B-B14F-4D97-AF65-F5344CB8AC3E}">
        <p14:creationId xmlns:p14="http://schemas.microsoft.com/office/powerpoint/2010/main" val="3910236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4A8C3-DCAF-4B7B-A540-16EE7C035896}"/>
              </a:ext>
            </a:extLst>
          </p:cNvPr>
          <p:cNvPicPr>
            <a:picLocks noChangeAspect="1"/>
          </p:cNvPicPr>
          <p:nvPr/>
        </p:nvPicPr>
        <p:blipFill>
          <a:blip r:embed="rId2"/>
          <a:stretch>
            <a:fillRect/>
          </a:stretch>
        </p:blipFill>
        <p:spPr>
          <a:xfrm>
            <a:off x="1908447" y="443025"/>
            <a:ext cx="8375106" cy="4732430"/>
          </a:xfrm>
          <a:prstGeom prst="rect">
            <a:avLst/>
          </a:prstGeom>
        </p:spPr>
      </p:pic>
      <p:sp>
        <p:nvSpPr>
          <p:cNvPr id="3" name="TextBox 2">
            <a:extLst>
              <a:ext uri="{FF2B5EF4-FFF2-40B4-BE49-F238E27FC236}">
                <a16:creationId xmlns:a16="http://schemas.microsoft.com/office/drawing/2014/main" id="{B55ABA0A-9172-4D6F-A102-76292AD982EC}"/>
              </a:ext>
            </a:extLst>
          </p:cNvPr>
          <p:cNvSpPr txBox="1"/>
          <p:nvPr/>
        </p:nvSpPr>
        <p:spPr>
          <a:xfrm>
            <a:off x="91440" y="5262880"/>
            <a:ext cx="7891712" cy="1384995"/>
          </a:xfrm>
          <a:prstGeom prst="rect">
            <a:avLst/>
          </a:prstGeom>
          <a:noFill/>
        </p:spPr>
        <p:txBody>
          <a:bodyPr wrap="none" rtlCol="0">
            <a:spAutoFit/>
          </a:bodyPr>
          <a:lstStyle/>
          <a:p>
            <a:r>
              <a:rPr lang="en-US" sz="1200" dirty="0">
                <a:effectLst/>
              </a:rPr>
              <a:t>Versioning allows you to publish one or more versions of your Lambda function. </a:t>
            </a:r>
          </a:p>
          <a:p>
            <a:r>
              <a:rPr lang="en-US" sz="1200" dirty="0">
                <a:effectLst/>
              </a:rPr>
              <a:t>Each time you publish a version, AWS Lambda copies the $LATEST version (code and configuration) to create a new version. </a:t>
            </a:r>
          </a:p>
          <a:p>
            <a:r>
              <a:rPr lang="en-US" sz="1200" dirty="0">
                <a:effectLst/>
              </a:rPr>
              <a:t>When you publish additional versions, AWS Lambda assigns a monotonically increasing sequence number for versioning. </a:t>
            </a:r>
          </a:p>
          <a:p>
            <a:endParaRPr lang="en-US" sz="1200" dirty="0"/>
          </a:p>
          <a:p>
            <a:r>
              <a:rPr lang="en-US" sz="1200" dirty="0">
                <a:effectLst/>
              </a:rPr>
              <a:t>For more information on versioning, see http://docs.aws.amazon.com/lambda/latest/dg/versioning-intro.html. </a:t>
            </a:r>
          </a:p>
          <a:p>
            <a:endParaRPr lang="en-US" sz="1200" dirty="0"/>
          </a:p>
          <a:p>
            <a:r>
              <a:rPr lang="en-US" sz="1200" dirty="0">
                <a:effectLst/>
              </a:rPr>
              <a:t>You can create aliases for your Lambda function. An alias is a Lambda resource and has its own unique ARN.</a:t>
            </a:r>
          </a:p>
        </p:txBody>
      </p:sp>
    </p:spTree>
    <p:extLst>
      <p:ext uri="{BB962C8B-B14F-4D97-AF65-F5344CB8AC3E}">
        <p14:creationId xmlns:p14="http://schemas.microsoft.com/office/powerpoint/2010/main" val="375665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69293-B783-41C9-8839-3A482AFEE643}"/>
              </a:ext>
            </a:extLst>
          </p:cNvPr>
          <p:cNvPicPr>
            <a:picLocks noChangeAspect="1"/>
          </p:cNvPicPr>
          <p:nvPr/>
        </p:nvPicPr>
        <p:blipFill>
          <a:blip r:embed="rId2"/>
          <a:stretch>
            <a:fillRect/>
          </a:stretch>
        </p:blipFill>
        <p:spPr>
          <a:xfrm>
            <a:off x="1927499" y="265223"/>
            <a:ext cx="8337002" cy="4762913"/>
          </a:xfrm>
          <a:prstGeom prst="rect">
            <a:avLst/>
          </a:prstGeom>
        </p:spPr>
      </p:pic>
      <p:sp>
        <p:nvSpPr>
          <p:cNvPr id="3" name="TextBox 2">
            <a:extLst>
              <a:ext uri="{FF2B5EF4-FFF2-40B4-BE49-F238E27FC236}">
                <a16:creationId xmlns:a16="http://schemas.microsoft.com/office/drawing/2014/main" id="{7231558F-072A-4942-AE4C-2130B4A5D731}"/>
              </a:ext>
            </a:extLst>
          </p:cNvPr>
          <p:cNvSpPr txBox="1"/>
          <p:nvPr/>
        </p:nvSpPr>
        <p:spPr>
          <a:xfrm>
            <a:off x="701040" y="5323840"/>
            <a:ext cx="7945124" cy="738664"/>
          </a:xfrm>
          <a:prstGeom prst="rect">
            <a:avLst/>
          </a:prstGeom>
          <a:noFill/>
        </p:spPr>
        <p:txBody>
          <a:bodyPr wrap="none" rtlCol="0">
            <a:spAutoFit/>
          </a:bodyPr>
          <a:lstStyle/>
          <a:p>
            <a:r>
              <a:rPr lang="en-US" sz="1200" dirty="0">
                <a:effectLst/>
              </a:rPr>
              <a:t>The diagram illustrates publication of a version from the $LATEST, with a BETA alias pointing to Version 1 to allow for testing. </a:t>
            </a:r>
          </a:p>
          <a:p>
            <a:r>
              <a:rPr lang="en-US" sz="1200" dirty="0">
                <a:effectLst/>
              </a:rPr>
              <a:t>After testing the BETA version, you can define a PROD alias to map to Version 1</a:t>
            </a:r>
          </a:p>
          <a:p>
            <a:endParaRPr lang="en-US" dirty="0"/>
          </a:p>
        </p:txBody>
      </p:sp>
    </p:spTree>
    <p:extLst>
      <p:ext uri="{BB962C8B-B14F-4D97-AF65-F5344CB8AC3E}">
        <p14:creationId xmlns:p14="http://schemas.microsoft.com/office/powerpoint/2010/main" val="2500654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5C435-B640-4203-AB08-BCFBCFCA47AD}"/>
              </a:ext>
            </a:extLst>
          </p:cNvPr>
          <p:cNvPicPr>
            <a:picLocks noChangeAspect="1"/>
          </p:cNvPicPr>
          <p:nvPr/>
        </p:nvPicPr>
        <p:blipFill>
          <a:blip r:embed="rId2"/>
          <a:stretch>
            <a:fillRect/>
          </a:stretch>
        </p:blipFill>
        <p:spPr>
          <a:xfrm>
            <a:off x="1893206" y="0"/>
            <a:ext cx="8405588" cy="4823878"/>
          </a:xfrm>
          <a:prstGeom prst="rect">
            <a:avLst/>
          </a:prstGeom>
        </p:spPr>
      </p:pic>
      <p:sp>
        <p:nvSpPr>
          <p:cNvPr id="3" name="TextBox 2">
            <a:extLst>
              <a:ext uri="{FF2B5EF4-FFF2-40B4-BE49-F238E27FC236}">
                <a16:creationId xmlns:a16="http://schemas.microsoft.com/office/drawing/2014/main" id="{8708EC51-27CA-40DC-AC19-6B4F6ECFA206}"/>
              </a:ext>
            </a:extLst>
          </p:cNvPr>
          <p:cNvSpPr txBox="1"/>
          <p:nvPr/>
        </p:nvSpPr>
        <p:spPr>
          <a:xfrm>
            <a:off x="284480" y="5069840"/>
            <a:ext cx="11593045" cy="1477328"/>
          </a:xfrm>
          <a:prstGeom prst="rect">
            <a:avLst/>
          </a:prstGeom>
          <a:noFill/>
        </p:spPr>
        <p:txBody>
          <a:bodyPr wrap="none" rtlCol="0">
            <a:spAutoFit/>
          </a:bodyPr>
          <a:lstStyle/>
          <a:p>
            <a:r>
              <a:rPr lang="en-US" sz="1200" dirty="0">
                <a:effectLst/>
              </a:rPr>
              <a:t>Serverless computing allows you to build and run applications and services without thinking about servers. </a:t>
            </a:r>
          </a:p>
          <a:p>
            <a:r>
              <a:rPr lang="en-US" sz="1200" dirty="0">
                <a:effectLst/>
              </a:rPr>
              <a:t>Serverless applications don't require you to provision, scale, and manage any servers.</a:t>
            </a:r>
          </a:p>
          <a:p>
            <a:r>
              <a:rPr lang="en-US" sz="1200" dirty="0">
                <a:effectLst/>
              </a:rPr>
              <a:t> You can build them for nearly any type of application or backend service, and everything required to run and scale your application with high availability is handled for you. </a:t>
            </a:r>
          </a:p>
          <a:p>
            <a:endParaRPr lang="en-US" sz="1200" dirty="0"/>
          </a:p>
          <a:p>
            <a:r>
              <a:rPr lang="en-US" sz="1200" dirty="0">
                <a:effectLst/>
              </a:rPr>
              <a:t>Building serverless applications means that your developers can focus on their core product instead of worrying about managing and operating servers or runtimes, either in the cloud </a:t>
            </a:r>
          </a:p>
          <a:p>
            <a:r>
              <a:rPr lang="en-US" sz="1200" dirty="0"/>
              <a:t>  </a:t>
            </a:r>
            <a:r>
              <a:rPr lang="en-US" sz="1200" dirty="0">
                <a:effectLst/>
              </a:rPr>
              <a:t>or on-premises. This reduced overhead lets developers reclaim time and energy that can be spent on developing great products which scale and that are reliable.</a:t>
            </a:r>
          </a:p>
          <a:p>
            <a:endParaRPr lang="en-US" dirty="0"/>
          </a:p>
        </p:txBody>
      </p:sp>
    </p:spTree>
    <p:extLst>
      <p:ext uri="{BB962C8B-B14F-4D97-AF65-F5344CB8AC3E}">
        <p14:creationId xmlns:p14="http://schemas.microsoft.com/office/powerpoint/2010/main" val="2571370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31BA5-F1C9-4B1B-A254-3CBB66B0BDAB}"/>
              </a:ext>
            </a:extLst>
          </p:cNvPr>
          <p:cNvPicPr>
            <a:picLocks noChangeAspect="1"/>
          </p:cNvPicPr>
          <p:nvPr/>
        </p:nvPicPr>
        <p:blipFill>
          <a:blip r:embed="rId2"/>
          <a:stretch>
            <a:fillRect/>
          </a:stretch>
        </p:blipFill>
        <p:spPr>
          <a:xfrm>
            <a:off x="4419600" y="162790"/>
            <a:ext cx="5080362" cy="2901740"/>
          </a:xfrm>
          <a:prstGeom prst="rect">
            <a:avLst/>
          </a:prstGeom>
        </p:spPr>
      </p:pic>
      <p:sp>
        <p:nvSpPr>
          <p:cNvPr id="5" name="TextBox 4">
            <a:extLst>
              <a:ext uri="{FF2B5EF4-FFF2-40B4-BE49-F238E27FC236}">
                <a16:creationId xmlns:a16="http://schemas.microsoft.com/office/drawing/2014/main" id="{EFB711C4-48E2-4AD9-ABE0-62FC8FB1302B}"/>
              </a:ext>
            </a:extLst>
          </p:cNvPr>
          <p:cNvSpPr txBox="1"/>
          <p:nvPr/>
        </p:nvSpPr>
        <p:spPr>
          <a:xfrm>
            <a:off x="223520" y="3064530"/>
            <a:ext cx="10452798" cy="3970318"/>
          </a:xfrm>
          <a:prstGeom prst="rect">
            <a:avLst/>
          </a:prstGeom>
          <a:noFill/>
        </p:spPr>
        <p:txBody>
          <a:bodyPr wrap="none" rtlCol="0">
            <a:spAutoFit/>
          </a:bodyPr>
          <a:lstStyle/>
          <a:p>
            <a:r>
              <a:rPr lang="en-US" sz="1200" dirty="0">
                <a:effectLst/>
              </a:rPr>
              <a:t>You can configure your Lambda function to pull in additional code and content as layers.</a:t>
            </a:r>
          </a:p>
          <a:p>
            <a:r>
              <a:rPr lang="en-US" sz="1200" dirty="0">
                <a:effectLst/>
              </a:rPr>
              <a:t> A layer is a ZIP archive that contains libraries, a custom runtime, or other dependencies. </a:t>
            </a:r>
          </a:p>
          <a:p>
            <a:r>
              <a:rPr lang="en-US" sz="1200" dirty="0">
                <a:effectLst/>
              </a:rPr>
              <a:t>With layers, you can use libraries in your function without needing to include them in your deployment package.</a:t>
            </a:r>
          </a:p>
          <a:p>
            <a:endParaRPr lang="en-US" sz="1200" dirty="0">
              <a:effectLst/>
            </a:endParaRPr>
          </a:p>
          <a:p>
            <a:r>
              <a:rPr lang="en-US" sz="1200" dirty="0">
                <a:effectLst/>
              </a:rPr>
              <a:t> Layers let you keep your deployment package small, which makes development easier. </a:t>
            </a:r>
          </a:p>
          <a:p>
            <a:r>
              <a:rPr lang="en-US" sz="1200" dirty="0">
                <a:effectLst/>
              </a:rPr>
              <a:t>You can avoid errors that can occur when you install and package dependencies with your function code. </a:t>
            </a:r>
          </a:p>
          <a:p>
            <a:r>
              <a:rPr lang="en-US" sz="1200" dirty="0">
                <a:effectLst/>
              </a:rPr>
              <a:t>For Node.js, Python, and Ruby functions, you can develop your function code in the Lambda console as long as you keep your deployment package under 3 MB. </a:t>
            </a:r>
          </a:p>
          <a:p>
            <a:endParaRPr lang="en-US" sz="1200" dirty="0">
              <a:effectLst/>
            </a:endParaRPr>
          </a:p>
          <a:p>
            <a:r>
              <a:rPr lang="en-US" sz="1200" dirty="0">
                <a:effectLst/>
              </a:rPr>
              <a:t>A function can use up to 5 layers at a time. The total unzipped size of the function and all layers can't exceed the unzipped deployment package size limit of 250 MB. </a:t>
            </a:r>
          </a:p>
          <a:p>
            <a:r>
              <a:rPr lang="en-US" sz="1200" dirty="0">
                <a:effectLst/>
              </a:rPr>
              <a:t>For more information, see AWS Lambda Limits. </a:t>
            </a:r>
          </a:p>
          <a:p>
            <a:endParaRPr lang="en-US" sz="1200" dirty="0">
              <a:effectLst/>
            </a:endParaRPr>
          </a:p>
          <a:p>
            <a:r>
              <a:rPr lang="en-US" sz="1200" dirty="0">
                <a:effectLst/>
              </a:rPr>
              <a:t>You can create layers, or use layers published by AWS and other AWS customers.</a:t>
            </a:r>
          </a:p>
          <a:p>
            <a:r>
              <a:rPr lang="en-US" sz="1200" dirty="0">
                <a:effectLst/>
              </a:rPr>
              <a:t> Layers support resource-based policies for granting permission-specific AWS accounts, AWS Organizations, or all accounts. </a:t>
            </a:r>
          </a:p>
          <a:p>
            <a:endParaRPr lang="en-US" sz="1200" dirty="0"/>
          </a:p>
          <a:p>
            <a:r>
              <a:rPr lang="en-US" sz="1200" dirty="0">
                <a:effectLst/>
              </a:rPr>
              <a:t>Layers are extracted to the /opt directory in the function execution environment. </a:t>
            </a:r>
          </a:p>
          <a:p>
            <a:r>
              <a:rPr lang="en-US" sz="1200" dirty="0">
                <a:effectLst/>
              </a:rPr>
              <a:t>Each runtime looks for libraries in a different location under /opt, depending on the language. </a:t>
            </a:r>
          </a:p>
          <a:p>
            <a:r>
              <a:rPr lang="en-US" sz="1200" dirty="0">
                <a:effectLst/>
              </a:rPr>
              <a:t>Structure your layer so that function code can access libraries without additional configuration. </a:t>
            </a:r>
          </a:p>
          <a:p>
            <a:r>
              <a:rPr lang="en-US" sz="1200" dirty="0">
                <a:effectLst/>
              </a:rPr>
              <a:t>You can also use AWS Serverless Application Model (AWS SAM) to manage layers and your function's layer configuration. </a:t>
            </a:r>
          </a:p>
          <a:p>
            <a:endParaRPr lang="en-US" sz="1200" dirty="0"/>
          </a:p>
          <a:p>
            <a:r>
              <a:rPr lang="en-US" sz="1200" dirty="0">
                <a:effectLst/>
              </a:rPr>
              <a:t>For more information, see https://docs.aws.amazon.com/lambda/latest/dg/configuration-layers.html</a:t>
            </a:r>
          </a:p>
          <a:p>
            <a:endParaRPr lang="en-US" sz="1200" dirty="0">
              <a:effectLst/>
            </a:endParaRPr>
          </a:p>
        </p:txBody>
      </p:sp>
    </p:spTree>
    <p:extLst>
      <p:ext uri="{BB962C8B-B14F-4D97-AF65-F5344CB8AC3E}">
        <p14:creationId xmlns:p14="http://schemas.microsoft.com/office/powerpoint/2010/main" val="2298906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AE5ED-8297-471A-90EC-8E877D39FD6F}"/>
              </a:ext>
            </a:extLst>
          </p:cNvPr>
          <p:cNvPicPr>
            <a:picLocks noChangeAspect="1"/>
          </p:cNvPicPr>
          <p:nvPr/>
        </p:nvPicPr>
        <p:blipFill>
          <a:blip r:embed="rId2"/>
          <a:stretch>
            <a:fillRect/>
          </a:stretch>
        </p:blipFill>
        <p:spPr>
          <a:xfrm>
            <a:off x="2008779" y="15240"/>
            <a:ext cx="8337002" cy="4778154"/>
          </a:xfrm>
          <a:prstGeom prst="rect">
            <a:avLst/>
          </a:prstGeom>
        </p:spPr>
      </p:pic>
      <p:sp>
        <p:nvSpPr>
          <p:cNvPr id="3" name="TextBox 2">
            <a:extLst>
              <a:ext uri="{FF2B5EF4-FFF2-40B4-BE49-F238E27FC236}">
                <a16:creationId xmlns:a16="http://schemas.microsoft.com/office/drawing/2014/main" id="{2B9FFE0D-0E9D-495A-88CD-842DDF82CEC8}"/>
              </a:ext>
            </a:extLst>
          </p:cNvPr>
          <p:cNvSpPr txBox="1"/>
          <p:nvPr/>
        </p:nvSpPr>
        <p:spPr>
          <a:xfrm>
            <a:off x="142240" y="4897120"/>
            <a:ext cx="11411907" cy="1938992"/>
          </a:xfrm>
          <a:prstGeom prst="rect">
            <a:avLst/>
          </a:prstGeom>
          <a:noFill/>
        </p:spPr>
        <p:txBody>
          <a:bodyPr wrap="none" rtlCol="0">
            <a:spAutoFit/>
          </a:bodyPr>
          <a:lstStyle/>
          <a:p>
            <a:r>
              <a:rPr lang="en-US" sz="1200" dirty="0">
                <a:effectLst/>
              </a:rPr>
              <a:t>With AWS Lambda, you pay only for what you use. You are charged based on the number of requests for your functions and the duration, the time it takes for your code to execute. </a:t>
            </a:r>
          </a:p>
          <a:p>
            <a:endParaRPr lang="en-US" sz="1200" dirty="0">
              <a:effectLst/>
            </a:endParaRPr>
          </a:p>
          <a:p>
            <a:r>
              <a:rPr lang="en-US" sz="1200" dirty="0">
                <a:effectLst/>
              </a:rPr>
              <a:t>Lambda counts a request each time it starts executing in response to an event notification or invoke call, including test invokes from the console. </a:t>
            </a:r>
          </a:p>
          <a:p>
            <a:r>
              <a:rPr lang="en-US" sz="1200" dirty="0">
                <a:effectLst/>
              </a:rPr>
              <a:t>You are charged for the total number of requests across all your functions. </a:t>
            </a:r>
          </a:p>
          <a:p>
            <a:r>
              <a:rPr lang="en-US" sz="1200" dirty="0">
                <a:effectLst/>
              </a:rPr>
              <a:t>Duration is calculated from the time your code begins executing until it returns or otherwise terminates, rounded up to the nearest 100 </a:t>
            </a:r>
            <a:r>
              <a:rPr lang="en-US" sz="1200" dirty="0" err="1">
                <a:effectLst/>
              </a:rPr>
              <a:t>ms.</a:t>
            </a:r>
            <a:r>
              <a:rPr lang="en-US" sz="1200" dirty="0">
                <a:effectLst/>
              </a:rPr>
              <a:t> </a:t>
            </a:r>
          </a:p>
          <a:p>
            <a:r>
              <a:rPr lang="en-US" sz="1200" dirty="0">
                <a:effectLst/>
              </a:rPr>
              <a:t>The price depends on the amount of memory you allocate to your function.</a:t>
            </a:r>
          </a:p>
          <a:p>
            <a:endParaRPr lang="en-US" sz="1200" dirty="0">
              <a:effectLst/>
            </a:endParaRPr>
          </a:p>
          <a:p>
            <a:r>
              <a:rPr lang="en-US" sz="1200" dirty="0">
                <a:effectLst/>
              </a:rPr>
              <a:t> The Lambda free tier includes 1M free requests per month and 400,000 GB-seconds of compute time per month. </a:t>
            </a:r>
          </a:p>
          <a:p>
            <a:endParaRPr lang="en-US" sz="1200" dirty="0"/>
          </a:p>
          <a:p>
            <a:r>
              <a:rPr lang="en-US" sz="1200" dirty="0">
                <a:effectLst/>
              </a:rPr>
              <a:t>For more information, see https://aws.amazon.com/lambda/pricing/.</a:t>
            </a:r>
          </a:p>
        </p:txBody>
      </p:sp>
    </p:spTree>
    <p:extLst>
      <p:ext uri="{BB962C8B-B14F-4D97-AF65-F5344CB8AC3E}">
        <p14:creationId xmlns:p14="http://schemas.microsoft.com/office/powerpoint/2010/main" val="1355562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C43E68-2FAE-4076-BFF6-648672B29912}"/>
              </a:ext>
            </a:extLst>
          </p:cNvPr>
          <p:cNvPicPr>
            <a:picLocks noChangeAspect="1"/>
          </p:cNvPicPr>
          <p:nvPr/>
        </p:nvPicPr>
        <p:blipFill>
          <a:blip r:embed="rId2"/>
          <a:stretch>
            <a:fillRect/>
          </a:stretch>
        </p:blipFill>
        <p:spPr>
          <a:xfrm>
            <a:off x="5048141" y="1655402"/>
            <a:ext cx="2514818" cy="975445"/>
          </a:xfrm>
          <a:prstGeom prst="rect">
            <a:avLst/>
          </a:prstGeom>
        </p:spPr>
      </p:pic>
    </p:spTree>
    <p:extLst>
      <p:ext uri="{BB962C8B-B14F-4D97-AF65-F5344CB8AC3E}">
        <p14:creationId xmlns:p14="http://schemas.microsoft.com/office/powerpoint/2010/main" val="2757196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09F9D-F959-4EF1-83DC-318ADE84A61B}"/>
              </a:ext>
            </a:extLst>
          </p:cNvPr>
          <p:cNvPicPr>
            <a:picLocks noChangeAspect="1"/>
          </p:cNvPicPr>
          <p:nvPr/>
        </p:nvPicPr>
        <p:blipFill>
          <a:blip r:embed="rId2"/>
          <a:stretch>
            <a:fillRect/>
          </a:stretch>
        </p:blipFill>
        <p:spPr>
          <a:xfrm>
            <a:off x="2238644" y="0"/>
            <a:ext cx="8443692" cy="4839119"/>
          </a:xfrm>
          <a:prstGeom prst="rect">
            <a:avLst/>
          </a:prstGeom>
        </p:spPr>
      </p:pic>
      <p:sp>
        <p:nvSpPr>
          <p:cNvPr id="3" name="TextBox 2">
            <a:extLst>
              <a:ext uri="{FF2B5EF4-FFF2-40B4-BE49-F238E27FC236}">
                <a16:creationId xmlns:a16="http://schemas.microsoft.com/office/drawing/2014/main" id="{F727798B-0D62-4132-AA90-690761883895}"/>
              </a:ext>
            </a:extLst>
          </p:cNvPr>
          <p:cNvSpPr txBox="1"/>
          <p:nvPr/>
        </p:nvSpPr>
        <p:spPr>
          <a:xfrm>
            <a:off x="353695" y="4753811"/>
            <a:ext cx="10163873" cy="2123658"/>
          </a:xfrm>
          <a:prstGeom prst="rect">
            <a:avLst/>
          </a:prstGeom>
          <a:noFill/>
        </p:spPr>
        <p:txBody>
          <a:bodyPr wrap="none" rtlCol="0">
            <a:spAutoFit/>
          </a:bodyPr>
          <a:lstStyle/>
          <a:p>
            <a:r>
              <a:rPr lang="en-US" sz="1200" dirty="0">
                <a:effectLst/>
              </a:rPr>
              <a:t>Scaling events can trigger AWS Lambda functions. In addition, code run in AWS Lambda has access to the AWS API and can grant permissions via AWS IAM roles.</a:t>
            </a:r>
          </a:p>
          <a:p>
            <a:endParaRPr lang="en-US" sz="1200" dirty="0">
              <a:effectLst/>
            </a:endParaRPr>
          </a:p>
          <a:p>
            <a:r>
              <a:rPr lang="en-US" sz="1200" dirty="0">
                <a:effectLst/>
              </a:rPr>
              <a:t>Code run in AWS Lambda has access to the AWS API and can be granted permissions via AWS IAM roles. </a:t>
            </a:r>
          </a:p>
          <a:p>
            <a:r>
              <a:rPr lang="en-US" sz="1200" dirty="0">
                <a:effectLst/>
              </a:rPr>
              <a:t>Use a Lambda function to automatically make API calls to other AWS services when scaling happens. </a:t>
            </a:r>
          </a:p>
          <a:p>
            <a:r>
              <a:rPr lang="en-US" sz="1200" dirty="0">
                <a:effectLst/>
              </a:rPr>
              <a:t>This means you can use a Lambda function to automatically make API calls to other</a:t>
            </a:r>
          </a:p>
          <a:p>
            <a:r>
              <a:rPr lang="en-US" sz="1200" dirty="0">
                <a:effectLst/>
              </a:rPr>
              <a:t> AWS services when scaling happens. </a:t>
            </a:r>
          </a:p>
          <a:p>
            <a:endParaRPr lang="en-US" sz="1200" dirty="0"/>
          </a:p>
          <a:p>
            <a:r>
              <a:rPr lang="en-US" sz="1200" dirty="0">
                <a:effectLst/>
              </a:rPr>
              <a:t>Examples of scaling-related operations you could perform with AWS Lambda: </a:t>
            </a:r>
          </a:p>
          <a:p>
            <a:r>
              <a:rPr lang="en-US" sz="1200" dirty="0">
                <a:effectLst/>
              </a:rPr>
              <a:t>• Scale container-based instances (Docker, Amazon Elastic Container Service, etc.). </a:t>
            </a:r>
          </a:p>
          <a:p>
            <a:r>
              <a:rPr lang="en-US" sz="1200" dirty="0">
                <a:effectLst/>
              </a:rPr>
              <a:t>• Scale more intelligently using functions (for example, analyze a stream of performance data looking for patterns rather than only events).</a:t>
            </a:r>
          </a:p>
          <a:p>
            <a:r>
              <a:rPr lang="en-US" sz="1200" dirty="0">
                <a:effectLst/>
              </a:rPr>
              <a:t> • Since AWS Lambda can scale automatically, consider replacing some Amazon EC2 instances with Lambda functions where appropriate.</a:t>
            </a:r>
          </a:p>
        </p:txBody>
      </p:sp>
    </p:spTree>
    <p:extLst>
      <p:ext uri="{BB962C8B-B14F-4D97-AF65-F5344CB8AC3E}">
        <p14:creationId xmlns:p14="http://schemas.microsoft.com/office/powerpoint/2010/main" val="196021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75B1A3-73A6-4543-AAFA-F32EA5E7FD25}"/>
              </a:ext>
            </a:extLst>
          </p:cNvPr>
          <p:cNvPicPr>
            <a:picLocks noChangeAspect="1"/>
          </p:cNvPicPr>
          <p:nvPr/>
        </p:nvPicPr>
        <p:blipFill>
          <a:blip r:embed="rId2"/>
          <a:stretch>
            <a:fillRect/>
          </a:stretch>
        </p:blipFill>
        <p:spPr>
          <a:xfrm>
            <a:off x="1814465" y="248507"/>
            <a:ext cx="8420830" cy="4770533"/>
          </a:xfrm>
          <a:prstGeom prst="rect">
            <a:avLst/>
          </a:prstGeom>
        </p:spPr>
      </p:pic>
      <p:sp>
        <p:nvSpPr>
          <p:cNvPr id="3" name="TextBox 2">
            <a:extLst>
              <a:ext uri="{FF2B5EF4-FFF2-40B4-BE49-F238E27FC236}">
                <a16:creationId xmlns:a16="http://schemas.microsoft.com/office/drawing/2014/main" id="{5F1AFB2A-4E07-45B8-945A-62485DEED128}"/>
              </a:ext>
            </a:extLst>
          </p:cNvPr>
          <p:cNvSpPr txBox="1"/>
          <p:nvPr/>
        </p:nvSpPr>
        <p:spPr>
          <a:xfrm>
            <a:off x="629920" y="5161280"/>
            <a:ext cx="10195804" cy="1200329"/>
          </a:xfrm>
          <a:prstGeom prst="rect">
            <a:avLst/>
          </a:prstGeom>
          <a:noFill/>
        </p:spPr>
        <p:txBody>
          <a:bodyPr wrap="none" rtlCol="0">
            <a:spAutoFit/>
          </a:bodyPr>
          <a:lstStyle/>
          <a:p>
            <a:r>
              <a:rPr lang="en-US" sz="1200" dirty="0">
                <a:effectLst/>
              </a:rPr>
              <a:t>Amazon DynamoDB is integrated with AWS Lambda so that you can create triggers—pieces of code that automatically respond to events in DynamoDB Streams. </a:t>
            </a:r>
          </a:p>
          <a:p>
            <a:r>
              <a:rPr lang="en-US" sz="1200" dirty="0">
                <a:effectLst/>
              </a:rPr>
              <a:t>With triggers, you can build applications that react to data modifications in DynamoDB tables.</a:t>
            </a:r>
          </a:p>
          <a:p>
            <a:endParaRPr lang="en-US" sz="1200" dirty="0">
              <a:effectLst/>
            </a:endParaRPr>
          </a:p>
          <a:p>
            <a:r>
              <a:rPr lang="en-US" sz="1200" dirty="0">
                <a:effectLst/>
              </a:rPr>
              <a:t> If you enable DynamoDB Streams on a table, you can associate the stream ARN with a Lambda function that you write</a:t>
            </a:r>
          </a:p>
          <a:p>
            <a:r>
              <a:rPr lang="en-US" sz="1200" dirty="0">
                <a:effectLst/>
              </a:rPr>
              <a:t> Immediately after an item in the table is modified, a new record appears in the table's stream. </a:t>
            </a:r>
          </a:p>
          <a:p>
            <a:r>
              <a:rPr lang="en-US" sz="1200" dirty="0">
                <a:effectLst/>
              </a:rPr>
              <a:t>AWS Lambda polls the stream and invokes your Lambda function synchronously when it detects new stream records.</a:t>
            </a:r>
          </a:p>
        </p:txBody>
      </p:sp>
    </p:spTree>
    <p:extLst>
      <p:ext uri="{BB962C8B-B14F-4D97-AF65-F5344CB8AC3E}">
        <p14:creationId xmlns:p14="http://schemas.microsoft.com/office/powerpoint/2010/main" val="4232850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521E1-9334-4153-81DC-0AAE8575B9F4}"/>
              </a:ext>
            </a:extLst>
          </p:cNvPr>
          <p:cNvPicPr>
            <a:picLocks noChangeAspect="1"/>
          </p:cNvPicPr>
          <p:nvPr/>
        </p:nvPicPr>
        <p:blipFill>
          <a:blip r:embed="rId2"/>
          <a:stretch>
            <a:fillRect/>
          </a:stretch>
        </p:blipFill>
        <p:spPr>
          <a:xfrm>
            <a:off x="4289903" y="3093691"/>
            <a:ext cx="3612193" cy="670618"/>
          </a:xfrm>
          <a:prstGeom prst="rect">
            <a:avLst/>
          </a:prstGeom>
        </p:spPr>
      </p:pic>
    </p:spTree>
    <p:extLst>
      <p:ext uri="{BB962C8B-B14F-4D97-AF65-F5344CB8AC3E}">
        <p14:creationId xmlns:p14="http://schemas.microsoft.com/office/powerpoint/2010/main" val="362748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CC927-B234-4AF2-865D-F3B25BC5F105}"/>
              </a:ext>
            </a:extLst>
          </p:cNvPr>
          <p:cNvPicPr>
            <a:picLocks noChangeAspect="1"/>
          </p:cNvPicPr>
          <p:nvPr/>
        </p:nvPicPr>
        <p:blipFill>
          <a:blip r:embed="rId2"/>
          <a:stretch>
            <a:fillRect/>
          </a:stretch>
        </p:blipFill>
        <p:spPr>
          <a:xfrm>
            <a:off x="1851292" y="196640"/>
            <a:ext cx="8489416" cy="4839119"/>
          </a:xfrm>
          <a:prstGeom prst="rect">
            <a:avLst/>
          </a:prstGeom>
        </p:spPr>
      </p:pic>
    </p:spTree>
    <p:extLst>
      <p:ext uri="{BB962C8B-B14F-4D97-AF65-F5344CB8AC3E}">
        <p14:creationId xmlns:p14="http://schemas.microsoft.com/office/powerpoint/2010/main" val="336191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BD2202-0E84-4E56-8754-4A68AFED8E4F}"/>
              </a:ext>
            </a:extLst>
          </p:cNvPr>
          <p:cNvSpPr txBox="1"/>
          <p:nvPr/>
        </p:nvSpPr>
        <p:spPr>
          <a:xfrm>
            <a:off x="0" y="1467595"/>
            <a:ext cx="10817257" cy="4985980"/>
          </a:xfrm>
          <a:prstGeom prst="rect">
            <a:avLst/>
          </a:prstGeom>
          <a:noFill/>
        </p:spPr>
        <p:txBody>
          <a:bodyPr wrap="none" rtlCol="0">
            <a:spAutoFit/>
          </a:bodyPr>
          <a:lstStyle/>
          <a:p>
            <a:r>
              <a:rPr lang="en-US" sz="1200" b="1" dirty="0">
                <a:effectLst/>
              </a:rPr>
              <a:t>Separate the Lambda handler (entry point) from your core logic </a:t>
            </a:r>
          </a:p>
          <a:p>
            <a:r>
              <a:rPr lang="en-US" sz="1200" dirty="0">
                <a:effectLst/>
              </a:rPr>
              <a:t>This allows you to make a more unit-testable function. </a:t>
            </a:r>
          </a:p>
          <a:p>
            <a:endParaRPr lang="en-US" sz="1200" dirty="0"/>
          </a:p>
          <a:p>
            <a:r>
              <a:rPr lang="en-US" sz="1200" b="1" dirty="0">
                <a:effectLst/>
              </a:rPr>
              <a:t>Take advantage of Execution Context reuse to improve the performance of your function </a:t>
            </a:r>
          </a:p>
          <a:p>
            <a:r>
              <a:rPr lang="en-US" sz="1200" dirty="0">
                <a:effectLst/>
              </a:rPr>
              <a:t>Make sure any externalized configuration or dependencies that your code retrieves are stored and referenced locally after initial execution. </a:t>
            </a:r>
          </a:p>
          <a:p>
            <a:r>
              <a:rPr lang="en-US" sz="1200" dirty="0">
                <a:effectLst/>
              </a:rPr>
              <a:t>Limit the re-initialization of variables/objects on every invocation.</a:t>
            </a:r>
          </a:p>
          <a:p>
            <a:r>
              <a:rPr lang="en-US" sz="1200" dirty="0">
                <a:effectLst/>
              </a:rPr>
              <a:t> Instead use static initialization/constructor, global/static variables, and singletons. </a:t>
            </a:r>
          </a:p>
          <a:p>
            <a:r>
              <a:rPr lang="en-US" sz="1200" dirty="0">
                <a:effectLst/>
              </a:rPr>
              <a:t>Keep alive and reuse connections (HTTP, database, etc.) that were established during a previous invocation. </a:t>
            </a:r>
          </a:p>
          <a:p>
            <a:endParaRPr lang="en-US" sz="1200" dirty="0"/>
          </a:p>
          <a:p>
            <a:r>
              <a:rPr lang="en-US" sz="1200" b="1" dirty="0">
                <a:effectLst/>
              </a:rPr>
              <a:t>Use environment variables to pass operational parameters to your function </a:t>
            </a:r>
          </a:p>
          <a:p>
            <a:r>
              <a:rPr lang="en-US" sz="1200" dirty="0">
                <a:effectLst/>
              </a:rPr>
              <a:t>For example, if you are writing to an Amazon S3 bucket, instead of hardcoding the bucket name you are writing to, configure the bucket name as an environment variable. </a:t>
            </a:r>
          </a:p>
          <a:p>
            <a:r>
              <a:rPr lang="en-US" sz="1200" dirty="0">
                <a:effectLst/>
              </a:rPr>
              <a:t>Minimize your deployment package size to its runtime necessities</a:t>
            </a:r>
          </a:p>
          <a:p>
            <a:r>
              <a:rPr lang="en-US" sz="1200" dirty="0">
                <a:effectLst/>
              </a:rPr>
              <a:t>This reduces the amount of time that it takes for your deployment package to be downloaded and unpacked ahead of invocation. For functions authored in Java or</a:t>
            </a:r>
          </a:p>
          <a:p>
            <a:r>
              <a:rPr lang="en-US" sz="1200" dirty="0">
                <a:effectLst/>
              </a:rPr>
              <a:t>.NET Core, avoid uploading the entire AWS SDK library as part of your deployment package. </a:t>
            </a:r>
          </a:p>
          <a:p>
            <a:r>
              <a:rPr lang="en-US" sz="1200" dirty="0">
                <a:effectLst/>
              </a:rPr>
              <a:t>Instead, selectively depend on the modules that pick up components of the SDK you need (e.g., DynamoDB, Amazon S3 SDK modules, and Lambda core libraries.) </a:t>
            </a:r>
          </a:p>
          <a:p>
            <a:endParaRPr lang="en-US" sz="1200" dirty="0"/>
          </a:p>
          <a:p>
            <a:r>
              <a:rPr lang="en-US" sz="1200" b="1" dirty="0">
                <a:effectLst/>
              </a:rPr>
              <a:t>Minimize the complexity of your dependencies </a:t>
            </a:r>
          </a:p>
          <a:p>
            <a:r>
              <a:rPr lang="en-US" sz="1200" dirty="0">
                <a:effectLst/>
              </a:rPr>
              <a:t>Prefer simpler frameworks that load quickly on Execution Context startup. </a:t>
            </a:r>
          </a:p>
          <a:p>
            <a:r>
              <a:rPr lang="en-US" sz="1200" dirty="0">
                <a:effectLst/>
              </a:rPr>
              <a:t>For example, prefer simpler Java dependency injection (</a:t>
            </a:r>
            <a:r>
              <a:rPr lang="en-US" sz="1200" dirty="0" err="1">
                <a:effectLst/>
              </a:rPr>
              <a:t>IoC</a:t>
            </a:r>
            <a:r>
              <a:rPr lang="en-US" sz="1200" dirty="0">
                <a:effectLst/>
              </a:rPr>
              <a:t>) frameworks like Dagger or </a:t>
            </a:r>
            <a:r>
              <a:rPr lang="en-US" sz="1200" dirty="0" err="1">
                <a:effectLst/>
              </a:rPr>
              <a:t>Guice</a:t>
            </a:r>
            <a:r>
              <a:rPr lang="en-US" sz="1200" dirty="0">
                <a:effectLst/>
              </a:rPr>
              <a:t>, over more complex ones like Spring Framework. </a:t>
            </a:r>
          </a:p>
          <a:p>
            <a:endParaRPr lang="en-US" sz="1200" dirty="0"/>
          </a:p>
          <a:p>
            <a:r>
              <a:rPr lang="en-US" sz="1200" b="1" dirty="0">
                <a:effectLst/>
              </a:rPr>
              <a:t>Avoid using recursive code </a:t>
            </a:r>
          </a:p>
          <a:p>
            <a:r>
              <a:rPr lang="en-US" sz="1200" dirty="0">
                <a:effectLst/>
              </a:rPr>
              <a:t>Avoid using recursive code in your Lambda function, wherein the function automatically calls itself until some arbitrary criteria is met. </a:t>
            </a:r>
          </a:p>
          <a:p>
            <a:r>
              <a:rPr lang="en-US" sz="1200" dirty="0">
                <a:effectLst/>
              </a:rPr>
              <a:t>This could lead to unintended volume of function invocations and escalated costs. </a:t>
            </a:r>
          </a:p>
          <a:p>
            <a:r>
              <a:rPr lang="en-US" sz="1200" dirty="0">
                <a:effectLst/>
              </a:rPr>
              <a:t>If you do accidentally do so, set the function concurrent execution limit to 0 immediately to throttle all invocations to the function, while you update the code</a:t>
            </a:r>
          </a:p>
          <a:p>
            <a:endParaRPr lang="en-US" sz="1200" dirty="0">
              <a:effectLst/>
            </a:endParaRPr>
          </a:p>
          <a:p>
            <a:endParaRPr lang="en-US" dirty="0"/>
          </a:p>
        </p:txBody>
      </p:sp>
    </p:spTree>
    <p:extLst>
      <p:ext uri="{BB962C8B-B14F-4D97-AF65-F5344CB8AC3E}">
        <p14:creationId xmlns:p14="http://schemas.microsoft.com/office/powerpoint/2010/main" val="341888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FE76E-C879-412F-B866-406B600D02C4}"/>
              </a:ext>
            </a:extLst>
          </p:cNvPr>
          <p:cNvPicPr>
            <a:picLocks noChangeAspect="1"/>
          </p:cNvPicPr>
          <p:nvPr/>
        </p:nvPicPr>
        <p:blipFill>
          <a:blip r:embed="rId2"/>
          <a:stretch>
            <a:fillRect/>
          </a:stretch>
        </p:blipFill>
        <p:spPr>
          <a:xfrm>
            <a:off x="2306319" y="187882"/>
            <a:ext cx="7814673" cy="4479749"/>
          </a:xfrm>
          <a:prstGeom prst="rect">
            <a:avLst/>
          </a:prstGeom>
        </p:spPr>
      </p:pic>
    </p:spTree>
    <p:extLst>
      <p:ext uri="{BB962C8B-B14F-4D97-AF65-F5344CB8AC3E}">
        <p14:creationId xmlns:p14="http://schemas.microsoft.com/office/powerpoint/2010/main" val="416915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4E50D-C9DF-48FE-A3DE-41FC3D1516F0}"/>
              </a:ext>
            </a:extLst>
          </p:cNvPr>
          <p:cNvSpPr txBox="1"/>
          <p:nvPr/>
        </p:nvSpPr>
        <p:spPr>
          <a:xfrm>
            <a:off x="284537" y="2119104"/>
            <a:ext cx="11622925" cy="4154984"/>
          </a:xfrm>
          <a:prstGeom prst="rect">
            <a:avLst/>
          </a:prstGeom>
          <a:noFill/>
        </p:spPr>
        <p:txBody>
          <a:bodyPr wrap="none" rtlCol="0">
            <a:spAutoFit/>
          </a:bodyPr>
          <a:lstStyle/>
          <a:p>
            <a:r>
              <a:rPr lang="en-US" sz="1200" b="1" dirty="0">
                <a:effectLst/>
              </a:rPr>
              <a:t>Performance testing your Lambda function </a:t>
            </a:r>
            <a:r>
              <a:rPr lang="en-US" sz="1200" dirty="0">
                <a:effectLst/>
              </a:rPr>
              <a:t>is a crucial part in making sure that you choose the </a:t>
            </a:r>
            <a:r>
              <a:rPr lang="en-US" sz="1200" dirty="0" err="1">
                <a:effectLst/>
              </a:rPr>
              <a:t>optimummemory</a:t>
            </a:r>
            <a:r>
              <a:rPr lang="en-US" sz="1200" dirty="0">
                <a:effectLst/>
              </a:rPr>
              <a:t> size configuration. Any increase in memory size triggers an equivalent</a:t>
            </a:r>
          </a:p>
          <a:p>
            <a:r>
              <a:rPr lang="en-US" sz="1200" dirty="0">
                <a:effectLst/>
              </a:rPr>
              <a:t> increase in CPU available to your function. The memory usage for your function is determined per-invoke and can be viewed in Amazon CloudWatch Logs. </a:t>
            </a:r>
          </a:p>
          <a:p>
            <a:endParaRPr lang="en-US" sz="1200" b="1" dirty="0"/>
          </a:p>
          <a:p>
            <a:r>
              <a:rPr lang="en-US" sz="1200" b="1" dirty="0">
                <a:effectLst/>
              </a:rPr>
              <a:t>Load test your Lambda function </a:t>
            </a:r>
            <a:r>
              <a:rPr lang="en-US" sz="1200" dirty="0">
                <a:effectLst/>
              </a:rPr>
              <a:t>to determine an optimum timeout value. It is important to analyze how long your function runs so that you can better determine any problems</a:t>
            </a:r>
          </a:p>
          <a:p>
            <a:r>
              <a:rPr lang="en-US" sz="1200" dirty="0">
                <a:effectLst/>
              </a:rPr>
              <a:t> with a dependency service that may increase the concurrency of the function beyond what you expect. This is especially important when your Lambda function makes network calls</a:t>
            </a:r>
          </a:p>
          <a:p>
            <a:r>
              <a:rPr lang="en-US" sz="1200" dirty="0">
                <a:effectLst/>
              </a:rPr>
              <a:t> to resources that may not handle Lambda's scaling.</a:t>
            </a:r>
          </a:p>
          <a:p>
            <a:endParaRPr lang="en-US" sz="1200" dirty="0"/>
          </a:p>
          <a:p>
            <a:r>
              <a:rPr lang="en-US" sz="1200" b="1" dirty="0">
                <a:effectLst/>
              </a:rPr>
              <a:t> Lambda Limits: </a:t>
            </a:r>
          </a:p>
          <a:p>
            <a:r>
              <a:rPr lang="en-US" sz="1200" dirty="0">
                <a:effectLst/>
              </a:rPr>
              <a:t>• Memory allocation range: Minimum = 128 MB / Maximum = 3008 MB (with 64-MB increments). </a:t>
            </a:r>
          </a:p>
          <a:p>
            <a:r>
              <a:rPr lang="en-US" sz="1200" dirty="0">
                <a:effectLst/>
              </a:rPr>
              <a:t> Ephemeral disk capacity ("/</a:t>
            </a:r>
            <a:r>
              <a:rPr lang="en-US" sz="1200" dirty="0" err="1">
                <a:effectLst/>
              </a:rPr>
              <a:t>tmp</a:t>
            </a:r>
            <a:r>
              <a:rPr lang="en-US" sz="1200" dirty="0">
                <a:effectLst/>
              </a:rPr>
              <a:t>" space) = 512 MB • </a:t>
            </a:r>
            <a:r>
              <a:rPr lang="en-US" sz="1200" dirty="0" err="1">
                <a:effectLst/>
              </a:rPr>
              <a:t>RequestResponse</a:t>
            </a:r>
            <a:r>
              <a:rPr lang="en-US" sz="1200" dirty="0">
                <a:effectLst/>
              </a:rPr>
              <a:t>/synchronous invocation payload size = 6 MB </a:t>
            </a:r>
          </a:p>
          <a:p>
            <a:r>
              <a:rPr lang="en-US" sz="1200" dirty="0">
                <a:effectLst/>
              </a:rPr>
              <a:t>• Event/asynchronous invocation payload size = 128 KB • Maximum execution duration per request 300 seconds (5 minutes) </a:t>
            </a:r>
          </a:p>
          <a:p>
            <a:r>
              <a:rPr lang="en-US" sz="1200" dirty="0">
                <a:effectLst/>
              </a:rPr>
              <a:t>• Invoke request body payload size (</a:t>
            </a:r>
            <a:r>
              <a:rPr lang="en-US" sz="1200" dirty="0" err="1">
                <a:effectLst/>
              </a:rPr>
              <a:t>RequestResponse</a:t>
            </a:r>
            <a:r>
              <a:rPr lang="en-US" sz="1200" dirty="0">
                <a:effectLst/>
              </a:rPr>
              <a:t>/synchronous invocation</a:t>
            </a:r>
          </a:p>
          <a:p>
            <a:r>
              <a:rPr lang="en-US" sz="1200" dirty="0">
                <a:effectLst/>
              </a:rPr>
              <a:t>        NOTE: The response body payload also must adhere to this limit. 6 MB </a:t>
            </a:r>
          </a:p>
          <a:p>
            <a:r>
              <a:rPr lang="en-US" sz="1200" dirty="0">
                <a:effectLst/>
              </a:rPr>
              <a:t>• Invoke request body payload size (Event/asynchronous invocation)128 KB • Lambda function deployment package size (compressed .zip/.jar file) 50 MB </a:t>
            </a:r>
          </a:p>
          <a:p>
            <a:r>
              <a:rPr lang="en-US" sz="1200" dirty="0">
                <a:effectLst/>
              </a:rPr>
              <a:t>• Total size of environment variables set 4 KB </a:t>
            </a:r>
          </a:p>
          <a:p>
            <a:r>
              <a:rPr lang="en-US" sz="1200" dirty="0">
                <a:effectLst/>
              </a:rPr>
              <a:t>• Size of code/dependencies that you can zip into a deployment package (uncompressed .zip/.jar size). </a:t>
            </a:r>
          </a:p>
          <a:p>
            <a:endParaRPr lang="en-US" sz="1200" dirty="0"/>
          </a:p>
          <a:p>
            <a:r>
              <a:rPr lang="en-US" sz="1200" dirty="0">
                <a:effectLst/>
              </a:rPr>
              <a:t>Note: Each Lambda function receives an additional 512 MB of non-persistent disk space in its own /</a:t>
            </a:r>
            <a:r>
              <a:rPr lang="en-US" sz="1200" dirty="0" err="1">
                <a:effectLst/>
              </a:rPr>
              <a:t>tmp</a:t>
            </a:r>
            <a:r>
              <a:rPr lang="en-US" sz="1200" dirty="0">
                <a:effectLst/>
              </a:rPr>
              <a:t> directory. </a:t>
            </a:r>
          </a:p>
          <a:p>
            <a:r>
              <a:rPr lang="en-US" sz="1200" dirty="0">
                <a:effectLst/>
              </a:rPr>
              <a:t>The /</a:t>
            </a:r>
            <a:r>
              <a:rPr lang="en-US" sz="1200" dirty="0" err="1">
                <a:effectLst/>
              </a:rPr>
              <a:t>tmp</a:t>
            </a:r>
            <a:r>
              <a:rPr lang="en-US" sz="1200" dirty="0">
                <a:effectLst/>
              </a:rPr>
              <a:t> directory can be used for loading additional resources like dependency libraries or datasets during function initialization. </a:t>
            </a:r>
          </a:p>
          <a:p>
            <a:endParaRPr lang="en-US" sz="1200" dirty="0"/>
          </a:p>
          <a:p>
            <a:r>
              <a:rPr lang="en-US" sz="1200" dirty="0">
                <a:effectLst/>
              </a:rPr>
              <a:t>For more information, see https://docs.aws.amazon.com/lambda/latest/dg/limits.html</a:t>
            </a:r>
          </a:p>
          <a:p>
            <a:endParaRPr lang="en-US" sz="1200" dirty="0">
              <a:effectLst/>
            </a:endParaRPr>
          </a:p>
        </p:txBody>
      </p:sp>
    </p:spTree>
    <p:extLst>
      <p:ext uri="{BB962C8B-B14F-4D97-AF65-F5344CB8AC3E}">
        <p14:creationId xmlns:p14="http://schemas.microsoft.com/office/powerpoint/2010/main" val="187116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DC8AF5-AA11-4875-B078-545B9F7C5C44}"/>
              </a:ext>
            </a:extLst>
          </p:cNvPr>
          <p:cNvPicPr>
            <a:picLocks noChangeAspect="1"/>
          </p:cNvPicPr>
          <p:nvPr/>
        </p:nvPicPr>
        <p:blipFill>
          <a:blip r:embed="rId2"/>
          <a:stretch>
            <a:fillRect/>
          </a:stretch>
        </p:blipFill>
        <p:spPr>
          <a:xfrm>
            <a:off x="2492692" y="0"/>
            <a:ext cx="8159160" cy="4663440"/>
          </a:xfrm>
          <a:prstGeom prst="rect">
            <a:avLst/>
          </a:prstGeom>
        </p:spPr>
      </p:pic>
      <p:sp>
        <p:nvSpPr>
          <p:cNvPr id="3" name="TextBox 2">
            <a:extLst>
              <a:ext uri="{FF2B5EF4-FFF2-40B4-BE49-F238E27FC236}">
                <a16:creationId xmlns:a16="http://schemas.microsoft.com/office/drawing/2014/main" id="{FBB16665-A54F-4897-BE46-9A78EA032313}"/>
              </a:ext>
            </a:extLst>
          </p:cNvPr>
          <p:cNvSpPr txBox="1"/>
          <p:nvPr/>
        </p:nvSpPr>
        <p:spPr>
          <a:xfrm>
            <a:off x="355600" y="4549676"/>
            <a:ext cx="11680890" cy="2308324"/>
          </a:xfrm>
          <a:prstGeom prst="rect">
            <a:avLst/>
          </a:prstGeom>
          <a:noFill/>
        </p:spPr>
        <p:txBody>
          <a:bodyPr wrap="none" rtlCol="0">
            <a:spAutoFit/>
          </a:bodyPr>
          <a:lstStyle/>
          <a:p>
            <a:r>
              <a:rPr lang="en-US" sz="1200" dirty="0">
                <a:effectLst/>
              </a:rPr>
              <a:t>Benefits include the following: </a:t>
            </a:r>
          </a:p>
          <a:p>
            <a:r>
              <a:rPr lang="en-US" sz="1200" dirty="0">
                <a:effectLst/>
              </a:rPr>
              <a:t>• Never pay for idle, request-based pricing </a:t>
            </a:r>
          </a:p>
          <a:p>
            <a:r>
              <a:rPr lang="en-US" sz="1200" dirty="0">
                <a:effectLst/>
              </a:rPr>
              <a:t>• No infrastructure to provision, monitor, or manage </a:t>
            </a:r>
          </a:p>
          <a:p>
            <a:r>
              <a:rPr lang="en-US" sz="1200" dirty="0">
                <a:effectLst/>
              </a:rPr>
              <a:t>• Scaling and fault-tolerance built in </a:t>
            </a:r>
          </a:p>
          <a:p>
            <a:r>
              <a:rPr lang="en-US" sz="1200" dirty="0">
                <a:effectLst/>
              </a:rPr>
              <a:t>• Easy to author, deploy, and secure </a:t>
            </a:r>
          </a:p>
          <a:p>
            <a:r>
              <a:rPr lang="en-US" sz="1200" dirty="0">
                <a:effectLst/>
              </a:rPr>
              <a:t>• Enables best practices (events, stateless functions) There is no need to provision or maintain any servers. </a:t>
            </a:r>
          </a:p>
          <a:p>
            <a:endParaRPr lang="en-US" sz="1200" dirty="0"/>
          </a:p>
          <a:p>
            <a:r>
              <a:rPr lang="en-US" sz="1200" dirty="0">
                <a:effectLst/>
              </a:rPr>
              <a:t>There is no software or runtime to install, maintain, or administer. </a:t>
            </a:r>
          </a:p>
          <a:p>
            <a:endParaRPr lang="en-US" sz="1200" dirty="0"/>
          </a:p>
          <a:p>
            <a:r>
              <a:rPr lang="en-US" sz="1200" dirty="0">
                <a:effectLst/>
              </a:rPr>
              <a:t>Your application can be scaled automatically or by adjusting its capacity through toggling the units of consumption (e.g., throughput, memory) rather than units of individual servers.</a:t>
            </a:r>
          </a:p>
          <a:p>
            <a:endParaRPr lang="en-US" sz="1200" dirty="0"/>
          </a:p>
          <a:p>
            <a:r>
              <a:rPr lang="en-US" sz="1200" dirty="0">
                <a:effectLst/>
              </a:rPr>
              <a:t> Serverless applications have built-in availability and fault tolerance. You don't need to architect for these capabilities since the services running the application provide them by default. </a:t>
            </a:r>
          </a:p>
        </p:txBody>
      </p:sp>
    </p:spTree>
    <p:extLst>
      <p:ext uri="{BB962C8B-B14F-4D97-AF65-F5344CB8AC3E}">
        <p14:creationId xmlns:p14="http://schemas.microsoft.com/office/powerpoint/2010/main" val="602070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18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043CB6-1342-4A78-B82A-111FE3958F24}"/>
              </a:ext>
            </a:extLst>
          </p:cNvPr>
          <p:cNvPicPr>
            <a:picLocks noChangeAspect="1"/>
          </p:cNvPicPr>
          <p:nvPr/>
        </p:nvPicPr>
        <p:blipFill>
          <a:blip r:embed="rId2"/>
          <a:stretch>
            <a:fillRect/>
          </a:stretch>
        </p:blipFill>
        <p:spPr>
          <a:xfrm>
            <a:off x="1893206" y="131873"/>
            <a:ext cx="8405588" cy="4778154"/>
          </a:xfrm>
          <a:prstGeom prst="rect">
            <a:avLst/>
          </a:prstGeom>
        </p:spPr>
      </p:pic>
      <p:sp>
        <p:nvSpPr>
          <p:cNvPr id="3" name="TextBox 2">
            <a:extLst>
              <a:ext uri="{FF2B5EF4-FFF2-40B4-BE49-F238E27FC236}">
                <a16:creationId xmlns:a16="http://schemas.microsoft.com/office/drawing/2014/main" id="{0EDBBBDF-C2AC-431E-AEFB-F9CB555CAC2C}"/>
              </a:ext>
            </a:extLst>
          </p:cNvPr>
          <p:cNvSpPr txBox="1"/>
          <p:nvPr/>
        </p:nvSpPr>
        <p:spPr>
          <a:xfrm>
            <a:off x="399797" y="4826000"/>
            <a:ext cx="11575285" cy="1938992"/>
          </a:xfrm>
          <a:prstGeom prst="rect">
            <a:avLst/>
          </a:prstGeom>
          <a:noFill/>
        </p:spPr>
        <p:txBody>
          <a:bodyPr wrap="none" rtlCol="0">
            <a:spAutoFit/>
          </a:bodyPr>
          <a:lstStyle/>
          <a:p>
            <a:r>
              <a:rPr lang="en-US" sz="1200" b="1" dirty="0">
                <a:effectLst/>
              </a:rPr>
              <a:t>Use AWS Lambda metrics and CloudWatch alarms </a:t>
            </a:r>
            <a:r>
              <a:rPr lang="en-US" sz="1200" dirty="0">
                <a:effectLst/>
              </a:rPr>
              <a:t>instead of creating or updating a metric from within your Lambda function code. </a:t>
            </a:r>
          </a:p>
          <a:p>
            <a:r>
              <a:rPr lang="en-US" sz="1200" dirty="0">
                <a:effectLst/>
              </a:rPr>
              <a:t>It's a much more efficient way to track the health of your Lambda functions, allowing you to catch issues early in the development process. </a:t>
            </a:r>
          </a:p>
          <a:p>
            <a:r>
              <a:rPr lang="en-US" sz="1200" dirty="0">
                <a:effectLst/>
              </a:rPr>
              <a:t>For instance, you can configure an alarm based on the expected duration of your Lambda function execution time in order to address any bottlenecks or latencies attributable</a:t>
            </a:r>
          </a:p>
          <a:p>
            <a:r>
              <a:rPr lang="en-US" sz="1200" dirty="0">
                <a:effectLst/>
              </a:rPr>
              <a:t> to your function code. </a:t>
            </a:r>
          </a:p>
          <a:p>
            <a:endParaRPr lang="en-US" sz="1200" dirty="0"/>
          </a:p>
          <a:p>
            <a:r>
              <a:rPr lang="en-US" sz="1200" b="1" dirty="0">
                <a:effectLst/>
              </a:rPr>
              <a:t>Leverage your logging library and AWS Lambda metrics and dimensions </a:t>
            </a:r>
            <a:r>
              <a:rPr lang="en-US" sz="1200" dirty="0">
                <a:effectLst/>
              </a:rPr>
              <a:t>to catch app errors (e.g., ERR, ERROR, WARNING, etc.) </a:t>
            </a:r>
          </a:p>
          <a:p>
            <a:endParaRPr lang="en-US" sz="1200" dirty="0"/>
          </a:p>
          <a:p>
            <a:r>
              <a:rPr lang="en-US" sz="1200" b="1" dirty="0">
                <a:effectLst/>
              </a:rPr>
              <a:t>Don't put your Lambda function in a VPC unless you have to. </a:t>
            </a:r>
          </a:p>
          <a:p>
            <a:r>
              <a:rPr lang="en-US" sz="1200" dirty="0">
                <a:effectLst/>
              </a:rPr>
              <a:t>There is no benefit outside of using this to access resources you cannot expose publicly, like a private Amazon Relational Database instance. Services like Amazon Elasticsearch Service </a:t>
            </a:r>
          </a:p>
          <a:p>
            <a:r>
              <a:rPr lang="en-US" sz="1200" dirty="0"/>
              <a:t>    </a:t>
            </a:r>
            <a:r>
              <a:rPr lang="en-US" sz="1200" dirty="0">
                <a:effectLst/>
              </a:rPr>
              <a:t>can be secured over IAM with access policies, so exposing the endpoint publicly is safe and wouldn't require you to run your function in the VPC to secure it</a:t>
            </a:r>
          </a:p>
        </p:txBody>
      </p:sp>
    </p:spTree>
    <p:extLst>
      <p:ext uri="{BB962C8B-B14F-4D97-AF65-F5344CB8AC3E}">
        <p14:creationId xmlns:p14="http://schemas.microsoft.com/office/powerpoint/2010/main" val="189355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8476A3-9983-4DE6-9DAE-FA75126B16F2}"/>
              </a:ext>
            </a:extLst>
          </p:cNvPr>
          <p:cNvPicPr>
            <a:picLocks noChangeAspect="1"/>
          </p:cNvPicPr>
          <p:nvPr/>
        </p:nvPicPr>
        <p:blipFill>
          <a:blip r:embed="rId2"/>
          <a:stretch>
            <a:fillRect/>
          </a:stretch>
        </p:blipFill>
        <p:spPr>
          <a:xfrm>
            <a:off x="3616780" y="559822"/>
            <a:ext cx="4145639" cy="937341"/>
          </a:xfrm>
          <a:prstGeom prst="rect">
            <a:avLst/>
          </a:prstGeom>
        </p:spPr>
      </p:pic>
      <p:pic>
        <p:nvPicPr>
          <p:cNvPr id="3" name="Picture 2">
            <a:extLst>
              <a:ext uri="{FF2B5EF4-FFF2-40B4-BE49-F238E27FC236}">
                <a16:creationId xmlns:a16="http://schemas.microsoft.com/office/drawing/2014/main" id="{931F4166-B29C-450A-BE48-2D97DC840A9B}"/>
              </a:ext>
            </a:extLst>
          </p:cNvPr>
          <p:cNvPicPr>
            <a:picLocks noChangeAspect="1"/>
          </p:cNvPicPr>
          <p:nvPr/>
        </p:nvPicPr>
        <p:blipFill>
          <a:blip r:embed="rId3"/>
          <a:stretch>
            <a:fillRect/>
          </a:stretch>
        </p:blipFill>
        <p:spPr>
          <a:xfrm>
            <a:off x="593997" y="3032944"/>
            <a:ext cx="4049123" cy="2319043"/>
          </a:xfrm>
          <a:prstGeom prst="rect">
            <a:avLst/>
          </a:prstGeom>
        </p:spPr>
      </p:pic>
      <p:pic>
        <p:nvPicPr>
          <p:cNvPr id="4" name="Picture 3">
            <a:extLst>
              <a:ext uri="{FF2B5EF4-FFF2-40B4-BE49-F238E27FC236}">
                <a16:creationId xmlns:a16="http://schemas.microsoft.com/office/drawing/2014/main" id="{37A91B5C-7AAF-411C-AC69-F40F094AE25E}"/>
              </a:ext>
            </a:extLst>
          </p:cNvPr>
          <p:cNvPicPr>
            <a:picLocks noChangeAspect="1"/>
          </p:cNvPicPr>
          <p:nvPr/>
        </p:nvPicPr>
        <p:blipFill>
          <a:blip r:embed="rId4"/>
          <a:stretch>
            <a:fillRect/>
          </a:stretch>
        </p:blipFill>
        <p:spPr>
          <a:xfrm>
            <a:off x="4906008" y="3032944"/>
            <a:ext cx="4049124" cy="2306931"/>
          </a:xfrm>
          <a:prstGeom prst="rect">
            <a:avLst/>
          </a:prstGeom>
        </p:spPr>
      </p:pic>
    </p:spTree>
    <p:extLst>
      <p:ext uri="{BB962C8B-B14F-4D97-AF65-F5344CB8AC3E}">
        <p14:creationId xmlns:p14="http://schemas.microsoft.com/office/powerpoint/2010/main" val="2906401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8B8F23-E29B-4C4A-AFC7-CFC8469B69AA}"/>
              </a:ext>
            </a:extLst>
          </p:cNvPr>
          <p:cNvPicPr>
            <a:picLocks noChangeAspect="1"/>
          </p:cNvPicPr>
          <p:nvPr/>
        </p:nvPicPr>
        <p:blipFill>
          <a:blip r:embed="rId2"/>
          <a:stretch>
            <a:fillRect/>
          </a:stretch>
        </p:blipFill>
        <p:spPr>
          <a:xfrm>
            <a:off x="4488064" y="248011"/>
            <a:ext cx="2667231" cy="609653"/>
          </a:xfrm>
          <a:prstGeom prst="rect">
            <a:avLst/>
          </a:prstGeom>
        </p:spPr>
      </p:pic>
      <p:pic>
        <p:nvPicPr>
          <p:cNvPr id="3" name="Picture 2">
            <a:extLst>
              <a:ext uri="{FF2B5EF4-FFF2-40B4-BE49-F238E27FC236}">
                <a16:creationId xmlns:a16="http://schemas.microsoft.com/office/drawing/2014/main" id="{9E682A23-13E6-4107-9513-A739C8560AAC}"/>
              </a:ext>
            </a:extLst>
          </p:cNvPr>
          <p:cNvPicPr>
            <a:picLocks noChangeAspect="1"/>
          </p:cNvPicPr>
          <p:nvPr/>
        </p:nvPicPr>
        <p:blipFill>
          <a:blip r:embed="rId3"/>
          <a:stretch>
            <a:fillRect/>
          </a:stretch>
        </p:blipFill>
        <p:spPr>
          <a:xfrm>
            <a:off x="1649367" y="777266"/>
            <a:ext cx="8344623" cy="4793395"/>
          </a:xfrm>
          <a:prstGeom prst="rect">
            <a:avLst/>
          </a:prstGeom>
        </p:spPr>
      </p:pic>
      <p:sp>
        <p:nvSpPr>
          <p:cNvPr id="4" name="TextBox 3">
            <a:extLst>
              <a:ext uri="{FF2B5EF4-FFF2-40B4-BE49-F238E27FC236}">
                <a16:creationId xmlns:a16="http://schemas.microsoft.com/office/drawing/2014/main" id="{3BEDA268-EFED-4575-BF5A-7F5CCE83BE5D}"/>
              </a:ext>
            </a:extLst>
          </p:cNvPr>
          <p:cNvSpPr txBox="1"/>
          <p:nvPr/>
        </p:nvSpPr>
        <p:spPr>
          <a:xfrm>
            <a:off x="408005" y="5495958"/>
            <a:ext cx="11783995" cy="1169551"/>
          </a:xfrm>
          <a:prstGeom prst="rect">
            <a:avLst/>
          </a:prstGeom>
          <a:noFill/>
        </p:spPr>
        <p:txBody>
          <a:bodyPr wrap="none" rtlCol="0">
            <a:spAutoFit/>
          </a:bodyPr>
          <a:lstStyle/>
          <a:p>
            <a:r>
              <a:rPr lang="en-US" sz="1000" dirty="0">
                <a:effectLst/>
              </a:rPr>
              <a:t>Read left to right: </a:t>
            </a:r>
          </a:p>
          <a:p>
            <a:r>
              <a:rPr lang="en-US" sz="1000" dirty="0">
                <a:effectLst/>
              </a:rPr>
              <a:t>(True)</a:t>
            </a:r>
          </a:p>
          <a:p>
            <a:r>
              <a:rPr lang="en-US" sz="1000" dirty="0">
                <a:effectLst/>
              </a:rPr>
              <a:t> (False) Your AWS Lambda function needs Execution permissions to access other AWS resources in your account. </a:t>
            </a:r>
          </a:p>
          <a:p>
            <a:r>
              <a:rPr lang="en-US" sz="1000" dirty="0">
                <a:effectLst/>
              </a:rPr>
              <a:t>(True)</a:t>
            </a:r>
          </a:p>
          <a:p>
            <a:r>
              <a:rPr lang="en-US" sz="1000" dirty="0">
                <a:effectLst/>
              </a:rPr>
              <a:t> (False) In addition to the AWS Lambda console, you can use the AWS CLI. You can also interact with your custom code using AWS SDKs. Plus, both Eclipse and Visual Studio toolkits have support to develop Lambda functions.</a:t>
            </a:r>
          </a:p>
          <a:p>
            <a:r>
              <a:rPr lang="en-US" sz="1000" dirty="0">
                <a:effectLst/>
              </a:rPr>
              <a:t> (True) </a:t>
            </a:r>
          </a:p>
          <a:p>
            <a:r>
              <a:rPr lang="en-US" sz="1000" dirty="0">
                <a:effectLst/>
              </a:rPr>
              <a:t>(False) A Lambda function consists of your code, associated dependencies, and configuration.</a:t>
            </a:r>
          </a:p>
        </p:txBody>
      </p:sp>
    </p:spTree>
    <p:extLst>
      <p:ext uri="{BB962C8B-B14F-4D97-AF65-F5344CB8AC3E}">
        <p14:creationId xmlns:p14="http://schemas.microsoft.com/office/powerpoint/2010/main" val="179775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F9296E-D1FB-42DE-B6B7-FE4BDE8D9B5C}"/>
              </a:ext>
            </a:extLst>
          </p:cNvPr>
          <p:cNvPicPr>
            <a:picLocks noChangeAspect="1"/>
          </p:cNvPicPr>
          <p:nvPr/>
        </p:nvPicPr>
        <p:blipFill>
          <a:blip r:embed="rId2"/>
          <a:stretch>
            <a:fillRect/>
          </a:stretch>
        </p:blipFill>
        <p:spPr>
          <a:xfrm>
            <a:off x="3642536" y="0"/>
            <a:ext cx="6434005" cy="3633044"/>
          </a:xfrm>
          <a:prstGeom prst="rect">
            <a:avLst/>
          </a:prstGeom>
        </p:spPr>
      </p:pic>
      <p:sp>
        <p:nvSpPr>
          <p:cNvPr id="3" name="TextBox 2">
            <a:extLst>
              <a:ext uri="{FF2B5EF4-FFF2-40B4-BE49-F238E27FC236}">
                <a16:creationId xmlns:a16="http://schemas.microsoft.com/office/drawing/2014/main" id="{7F0317C8-2AD4-4325-A443-A423984CBDB5}"/>
              </a:ext>
            </a:extLst>
          </p:cNvPr>
          <p:cNvSpPr txBox="1"/>
          <p:nvPr/>
        </p:nvSpPr>
        <p:spPr>
          <a:xfrm>
            <a:off x="0" y="3468795"/>
            <a:ext cx="12297021" cy="3785652"/>
          </a:xfrm>
          <a:prstGeom prst="rect">
            <a:avLst/>
          </a:prstGeom>
          <a:noFill/>
        </p:spPr>
        <p:txBody>
          <a:bodyPr wrap="none" rtlCol="0">
            <a:spAutoFit/>
          </a:bodyPr>
          <a:lstStyle/>
          <a:p>
            <a:r>
              <a:rPr lang="en-US" sz="1200" b="1" dirty="0">
                <a:effectLst/>
              </a:rPr>
              <a:t>Web applications </a:t>
            </a:r>
          </a:p>
          <a:p>
            <a:r>
              <a:rPr lang="en-US" sz="1200" dirty="0">
                <a:effectLst/>
              </a:rPr>
              <a:t>By combining AWS Lambda with other AWS services, developers can build powerful web applications that automatically scale up and down and run in a highly available configuration </a:t>
            </a:r>
          </a:p>
          <a:p>
            <a:r>
              <a:rPr lang="en-US" sz="1200" dirty="0">
                <a:effectLst/>
              </a:rPr>
              <a:t>across multiple data centers – with zero administrative effort required for scalability, back-ups, or multi-data center redundancy. </a:t>
            </a:r>
          </a:p>
          <a:p>
            <a:endParaRPr lang="en-US" sz="1200" dirty="0"/>
          </a:p>
          <a:p>
            <a:r>
              <a:rPr lang="en-US" sz="1200" b="1" dirty="0">
                <a:effectLst/>
              </a:rPr>
              <a:t>Backends</a:t>
            </a:r>
            <a:r>
              <a:rPr lang="en-US" sz="1200" dirty="0">
                <a:effectLst/>
              </a:rPr>
              <a:t> </a:t>
            </a:r>
          </a:p>
          <a:p>
            <a:r>
              <a:rPr lang="en-US" sz="1200" dirty="0">
                <a:effectLst/>
              </a:rPr>
              <a:t>You can build serverless backends using AWS Lambda to handle web, mobile, Internet of Things (IoT), and third-party API requests. </a:t>
            </a:r>
          </a:p>
          <a:p>
            <a:endParaRPr lang="en-US" sz="1200" dirty="0"/>
          </a:p>
          <a:p>
            <a:r>
              <a:rPr lang="en-US" sz="1200" b="1" dirty="0">
                <a:effectLst/>
              </a:rPr>
              <a:t>Mobile backends </a:t>
            </a:r>
          </a:p>
          <a:p>
            <a:r>
              <a:rPr lang="en-US" sz="1200" dirty="0">
                <a:effectLst/>
              </a:rPr>
              <a:t>You can build backends using AWS Lambda and Amazon API Gateway to authenticate and process API requests. Lambda makes it easy to create rich, personalized app experiences. </a:t>
            </a:r>
          </a:p>
          <a:p>
            <a:endParaRPr lang="en-US" sz="1200" dirty="0"/>
          </a:p>
          <a:p>
            <a:r>
              <a:rPr lang="en-US" sz="1200" b="1" dirty="0">
                <a:effectLst/>
              </a:rPr>
              <a:t>Data processing</a:t>
            </a:r>
          </a:p>
          <a:p>
            <a:r>
              <a:rPr lang="en-US" sz="1200" dirty="0">
                <a:effectLst/>
              </a:rPr>
              <a:t> You can use AWS Lambda to execute code in response to triggers such as changes in data, shifts in system state, or actions by users. </a:t>
            </a:r>
          </a:p>
          <a:p>
            <a:r>
              <a:rPr lang="en-US" sz="1200" dirty="0">
                <a:effectLst/>
              </a:rPr>
              <a:t>Lambda can be directly triggered by AWS services such as Amazon S3, Amazon DynamoDB, Kinesis, Amazon SNS, and CloudWatch, or it can be orchestrated into workflows by AWS Step Functions</a:t>
            </a:r>
          </a:p>
          <a:p>
            <a:r>
              <a:rPr lang="en-US" sz="1200" dirty="0">
                <a:effectLst/>
              </a:rPr>
              <a:t> This allows you to build a variety of real-time serverless data processing systems. </a:t>
            </a:r>
          </a:p>
          <a:p>
            <a:endParaRPr lang="en-US" sz="1200" dirty="0"/>
          </a:p>
          <a:p>
            <a:r>
              <a:rPr lang="en-US" sz="1200" b="1" dirty="0">
                <a:effectLst/>
              </a:rPr>
              <a:t>Stream processing</a:t>
            </a:r>
          </a:p>
          <a:p>
            <a:r>
              <a:rPr lang="en-US" sz="1200" dirty="0">
                <a:effectLst/>
              </a:rPr>
              <a:t>You can use AWS Lambda and Amazon Kinesis to process real-time streaming data for application activity tracking, transaction order processing, click stream analysis, data cleansing, </a:t>
            </a:r>
          </a:p>
          <a:p>
            <a:r>
              <a:rPr lang="en-US" sz="1200" dirty="0">
                <a:effectLst/>
              </a:rPr>
              <a:t>metrics generation, log filtering, indexing, social media analysis, and IoT device data telemetry and metering. </a:t>
            </a:r>
          </a:p>
          <a:p>
            <a:r>
              <a:rPr lang="en-US" sz="1200" dirty="0">
                <a:effectLst/>
              </a:rPr>
              <a:t> </a:t>
            </a:r>
          </a:p>
          <a:p>
            <a:endParaRPr lang="en-US" sz="1200" dirty="0">
              <a:effectLst/>
            </a:endParaRPr>
          </a:p>
        </p:txBody>
      </p:sp>
    </p:spTree>
    <p:extLst>
      <p:ext uri="{BB962C8B-B14F-4D97-AF65-F5344CB8AC3E}">
        <p14:creationId xmlns:p14="http://schemas.microsoft.com/office/powerpoint/2010/main" val="2735584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BC0ED8-1E65-417D-A300-6D7F94650A7E}"/>
              </a:ext>
            </a:extLst>
          </p:cNvPr>
          <p:cNvPicPr>
            <a:picLocks noChangeAspect="1"/>
          </p:cNvPicPr>
          <p:nvPr/>
        </p:nvPicPr>
        <p:blipFill>
          <a:blip r:embed="rId2"/>
          <a:stretch>
            <a:fillRect/>
          </a:stretch>
        </p:blipFill>
        <p:spPr>
          <a:xfrm>
            <a:off x="2474233" y="0"/>
            <a:ext cx="8344623" cy="4755292"/>
          </a:xfrm>
          <a:prstGeom prst="rect">
            <a:avLst/>
          </a:prstGeom>
        </p:spPr>
      </p:pic>
      <p:sp>
        <p:nvSpPr>
          <p:cNvPr id="3" name="TextBox 2">
            <a:extLst>
              <a:ext uri="{FF2B5EF4-FFF2-40B4-BE49-F238E27FC236}">
                <a16:creationId xmlns:a16="http://schemas.microsoft.com/office/drawing/2014/main" id="{0A8281D5-637B-4010-9440-FF835404085E}"/>
              </a:ext>
            </a:extLst>
          </p:cNvPr>
          <p:cNvSpPr txBox="1"/>
          <p:nvPr/>
        </p:nvSpPr>
        <p:spPr>
          <a:xfrm>
            <a:off x="508000" y="4937760"/>
            <a:ext cx="10940496" cy="1477328"/>
          </a:xfrm>
          <a:prstGeom prst="rect">
            <a:avLst/>
          </a:prstGeom>
          <a:noFill/>
        </p:spPr>
        <p:txBody>
          <a:bodyPr wrap="none" rtlCol="0">
            <a:spAutoFit/>
          </a:bodyPr>
          <a:lstStyle/>
          <a:p>
            <a:r>
              <a:rPr lang="en-US" sz="1200" dirty="0">
                <a:effectLst/>
              </a:rPr>
              <a:t>AWS provides a set of fully managed services that you can use to build and run serverless applications. </a:t>
            </a:r>
          </a:p>
          <a:p>
            <a:r>
              <a:rPr lang="en-US" sz="1200" dirty="0">
                <a:effectLst/>
              </a:rPr>
              <a:t>Serverless applications don’t require provisioning, maintaining, and administering servers for backend components such as compute, databases, storage, stream processing, </a:t>
            </a:r>
          </a:p>
          <a:p>
            <a:r>
              <a:rPr lang="en-US" sz="1200" dirty="0">
                <a:effectLst/>
              </a:rPr>
              <a:t> queueing, and more. You also no longer need to worry about ensuring application fault tolerance and availability. Instead, AWS handles all of these capabilities for you.</a:t>
            </a:r>
          </a:p>
          <a:p>
            <a:r>
              <a:rPr lang="en-US" sz="1200" dirty="0">
                <a:effectLst/>
              </a:rPr>
              <a:t> This allows you to focus on product innovation while enjoying faster time-to-market. </a:t>
            </a:r>
          </a:p>
          <a:p>
            <a:endParaRPr lang="en-US" sz="1200" dirty="0"/>
          </a:p>
          <a:p>
            <a:r>
              <a:rPr lang="en-US" sz="1200" dirty="0">
                <a:effectLst/>
              </a:rPr>
              <a:t>For more information, see  https://aws.amazon.com/serverless/.</a:t>
            </a:r>
          </a:p>
          <a:p>
            <a:endParaRPr lang="en-US" dirty="0"/>
          </a:p>
        </p:txBody>
      </p:sp>
    </p:spTree>
    <p:extLst>
      <p:ext uri="{BB962C8B-B14F-4D97-AF65-F5344CB8AC3E}">
        <p14:creationId xmlns:p14="http://schemas.microsoft.com/office/powerpoint/2010/main" val="291225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0BD7C-8ACA-4884-973A-CDAE0B0CAE8B}"/>
              </a:ext>
            </a:extLst>
          </p:cNvPr>
          <p:cNvPicPr>
            <a:picLocks noChangeAspect="1"/>
          </p:cNvPicPr>
          <p:nvPr/>
        </p:nvPicPr>
        <p:blipFill>
          <a:blip r:embed="rId2"/>
          <a:stretch>
            <a:fillRect/>
          </a:stretch>
        </p:blipFill>
        <p:spPr>
          <a:xfrm>
            <a:off x="1916068" y="1032302"/>
            <a:ext cx="8359864" cy="4793395"/>
          </a:xfrm>
          <a:prstGeom prst="rect">
            <a:avLst/>
          </a:prstGeom>
        </p:spPr>
      </p:pic>
    </p:spTree>
    <p:extLst>
      <p:ext uri="{BB962C8B-B14F-4D97-AF65-F5344CB8AC3E}">
        <p14:creationId xmlns:p14="http://schemas.microsoft.com/office/powerpoint/2010/main" val="3211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9CEBF3-3664-49B3-A773-A97C208386DA}"/>
              </a:ext>
            </a:extLst>
          </p:cNvPr>
          <p:cNvPicPr>
            <a:picLocks noChangeAspect="1"/>
          </p:cNvPicPr>
          <p:nvPr/>
        </p:nvPicPr>
        <p:blipFill>
          <a:blip r:embed="rId2"/>
          <a:stretch>
            <a:fillRect/>
          </a:stretch>
        </p:blipFill>
        <p:spPr>
          <a:xfrm>
            <a:off x="3460509" y="1104828"/>
            <a:ext cx="5555461" cy="1661304"/>
          </a:xfrm>
          <a:prstGeom prst="rect">
            <a:avLst/>
          </a:prstGeom>
        </p:spPr>
      </p:pic>
    </p:spTree>
    <p:extLst>
      <p:ext uri="{BB962C8B-B14F-4D97-AF65-F5344CB8AC3E}">
        <p14:creationId xmlns:p14="http://schemas.microsoft.com/office/powerpoint/2010/main" val="2377403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5955</Words>
  <Application>Microsoft Office PowerPoint</Application>
  <PresentationFormat>Widescreen</PresentationFormat>
  <Paragraphs>368</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9</cp:revision>
  <dcterms:created xsi:type="dcterms:W3CDTF">2020-07-17T04:23:14Z</dcterms:created>
  <dcterms:modified xsi:type="dcterms:W3CDTF">2020-07-17T05:33:01Z</dcterms:modified>
</cp:coreProperties>
</file>